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9" r:id="rId1"/>
  </p:sldMasterIdLst>
  <p:notesMasterIdLst>
    <p:notesMasterId r:id="rId33"/>
  </p:notesMasterIdLst>
  <p:sldIdLst>
    <p:sldId id="2076137713" r:id="rId2"/>
    <p:sldId id="263" r:id="rId3"/>
    <p:sldId id="2076137677" r:id="rId4"/>
    <p:sldId id="2076137679" r:id="rId5"/>
    <p:sldId id="2076137680" r:id="rId6"/>
    <p:sldId id="2076137712" r:id="rId7"/>
    <p:sldId id="2076137681" r:id="rId8"/>
    <p:sldId id="2076137711" r:id="rId9"/>
    <p:sldId id="2076137682" r:id="rId10"/>
    <p:sldId id="2076137684" r:id="rId11"/>
    <p:sldId id="2076137685" r:id="rId12"/>
    <p:sldId id="2076137686" r:id="rId13"/>
    <p:sldId id="2076137690" r:id="rId14"/>
    <p:sldId id="2076137691" r:id="rId15"/>
    <p:sldId id="2076137688" r:id="rId16"/>
    <p:sldId id="2076137704" r:id="rId17"/>
    <p:sldId id="2076137692" r:id="rId18"/>
    <p:sldId id="2076137693" r:id="rId19"/>
    <p:sldId id="2076137694" r:id="rId20"/>
    <p:sldId id="2076137695" r:id="rId21"/>
    <p:sldId id="2076137696" r:id="rId22"/>
    <p:sldId id="2076137699" r:id="rId23"/>
    <p:sldId id="2076137705" r:id="rId24"/>
    <p:sldId id="2076137698" r:id="rId25"/>
    <p:sldId id="2076137702" r:id="rId26"/>
    <p:sldId id="2076137703" r:id="rId27"/>
    <p:sldId id="2076137706" r:id="rId28"/>
    <p:sldId id="2076137709" r:id="rId29"/>
    <p:sldId id="2076137707" r:id="rId30"/>
    <p:sldId id="2076137714" r:id="rId31"/>
    <p:sldId id="2076137717"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Font Awesome 5 Brands Regular" panose="02000503000000000000" pitchFamily="50" charset="0"/>
      <p:regular r:id="rId42"/>
    </p:embeddedFont>
    <p:embeddedFont>
      <p:font typeface="MS Shell Dlg 2" panose="020B0604030504040204" pitchFamily="34" charset="0"/>
      <p:regular r:id="rId43"/>
      <p:bold r:id="rId44"/>
    </p:embeddedFont>
    <p:embeddedFont>
      <p:font typeface="Segoe UI" panose="020B0502040204020203" pitchFamily="34" charset="0"/>
      <p:regular r:id="rId45"/>
      <p:bold r:id="rId46"/>
      <p:italic r:id="rId47"/>
      <p:boldItalic r:id="rId48"/>
    </p:embeddedFont>
    <p:embeddedFont>
      <p:font typeface="Segoe UI Semibold" panose="020B0702040204020203" pitchFamily="34" charset="0"/>
      <p:bold r:id="rId49"/>
      <p:boldItalic r:id="rId50"/>
    </p:embeddedFont>
    <p:embeddedFont>
      <p:font typeface="Source Sans Pro" panose="020B050303040302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5BE86A92-D25F-4C18-B790-B4D5F326652A}">
          <p14:sldIdLst>
            <p14:sldId id="2076137713"/>
          </p14:sldIdLst>
        </p14:section>
        <p14:section name="Dapr Overview" id="{152A3E2F-9CB7-4DDD-8343-738E19174344}">
          <p14:sldIdLst>
            <p14:sldId id="263"/>
            <p14:sldId id="2076137677"/>
            <p14:sldId id="2076137679"/>
            <p14:sldId id="2076137680"/>
            <p14:sldId id="2076137712"/>
            <p14:sldId id="2076137681"/>
            <p14:sldId id="2076137711"/>
            <p14:sldId id="2076137682"/>
          </p14:sldIdLst>
        </p14:section>
        <p14:section name="Building blocks" id="{6C6FCBE9-5457-422D-93AF-CCFB5056CAA0}">
          <p14:sldIdLst>
            <p14:sldId id="2076137684"/>
            <p14:sldId id="2076137685"/>
            <p14:sldId id="2076137686"/>
            <p14:sldId id="2076137690"/>
            <p14:sldId id="2076137691"/>
            <p14:sldId id="2076137688"/>
            <p14:sldId id="2076137704"/>
            <p14:sldId id="2076137692"/>
            <p14:sldId id="2076137693"/>
            <p14:sldId id="2076137694"/>
            <p14:sldId id="2076137695"/>
            <p14:sldId id="2076137696"/>
            <p14:sldId id="2076137699"/>
            <p14:sldId id="2076137705"/>
            <p14:sldId id="2076137698"/>
            <p14:sldId id="2076137702"/>
            <p14:sldId id="2076137703"/>
          </p14:sldIdLst>
        </p14:section>
        <p14:section name="Hosting Environments" id="{2563B213-D827-469C-9BBC-0D254F13C92F}">
          <p14:sldIdLst>
            <p14:sldId id="2076137706"/>
            <p14:sldId id="2076137709"/>
            <p14:sldId id="2076137707"/>
            <p14:sldId id="2076137714"/>
            <p14:sldId id="20761377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192"/>
    <a:srgbClr val="0078D4"/>
    <a:srgbClr val="767676"/>
    <a:srgbClr val="0A7CD7"/>
    <a:srgbClr val="74CDF3"/>
    <a:srgbClr val="B6C5EE"/>
    <a:srgbClr val="2395EC"/>
    <a:srgbClr val="0D2192"/>
    <a:srgbClr val="326DE6"/>
    <a:srgbClr val="73C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1DD63-AA02-4336-831E-897CD90C12C7}" v="12" dt="2021-05-19T06:09:30.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7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6DF09-41E2-4916-9AB7-D058FBFE86D6}" type="datetimeFigureOut">
              <a:rPr lang="en-US" smtClean="0"/>
              <a:t>5/19/2021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3B65-3DAB-4BC6-BF8B-CCBC4CF41C74}" type="slidenum">
              <a:rPr lang="en-US" smtClean="0"/>
              <a:t>‹#›</a:t>
            </a:fld>
            <a:endParaRPr lang="en-US"/>
          </a:p>
        </p:txBody>
      </p:sp>
    </p:spTree>
    <p:extLst>
      <p:ext uri="{BB962C8B-B14F-4D97-AF65-F5344CB8AC3E}">
        <p14:creationId xmlns:p14="http://schemas.microsoft.com/office/powerpoint/2010/main" val="203264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a:t>
            </a:fld>
            <a:endParaRPr lang="en-US"/>
          </a:p>
        </p:txBody>
      </p:sp>
    </p:spTree>
    <p:extLst>
      <p:ext uri="{BB962C8B-B14F-4D97-AF65-F5344CB8AC3E}">
        <p14:creationId xmlns:p14="http://schemas.microsoft.com/office/powerpoint/2010/main" val="94421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11</a:t>
            </a:fld>
            <a:endParaRPr lang="en-US"/>
          </a:p>
        </p:txBody>
      </p:sp>
    </p:spTree>
    <p:extLst>
      <p:ext uri="{BB962C8B-B14F-4D97-AF65-F5344CB8AC3E}">
        <p14:creationId xmlns:p14="http://schemas.microsoft.com/office/powerpoint/2010/main" val="173820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12</a:t>
            </a:fld>
            <a:endParaRPr lang="en-US"/>
          </a:p>
        </p:txBody>
      </p:sp>
    </p:spTree>
    <p:extLst>
      <p:ext uri="{BB962C8B-B14F-4D97-AF65-F5344CB8AC3E}">
        <p14:creationId xmlns:p14="http://schemas.microsoft.com/office/powerpoint/2010/main" val="304294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13</a:t>
            </a:fld>
            <a:endParaRPr lang="en-US"/>
          </a:p>
        </p:txBody>
      </p:sp>
    </p:spTree>
    <p:extLst>
      <p:ext uri="{BB962C8B-B14F-4D97-AF65-F5344CB8AC3E}">
        <p14:creationId xmlns:p14="http://schemas.microsoft.com/office/powerpoint/2010/main" val="337977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14</a:t>
            </a:fld>
            <a:endParaRPr lang="en-US"/>
          </a:p>
        </p:txBody>
      </p:sp>
    </p:spTree>
    <p:extLst>
      <p:ext uri="{BB962C8B-B14F-4D97-AF65-F5344CB8AC3E}">
        <p14:creationId xmlns:p14="http://schemas.microsoft.com/office/powerpoint/2010/main" val="103404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15</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16</a:t>
            </a:fld>
            <a:endParaRPr lang="en-US"/>
          </a:p>
        </p:txBody>
      </p:sp>
    </p:spTree>
    <p:extLst>
      <p:ext uri="{BB962C8B-B14F-4D97-AF65-F5344CB8AC3E}">
        <p14:creationId xmlns:p14="http://schemas.microsoft.com/office/powerpoint/2010/main" val="2976780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17</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18</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19</a:t>
            </a:fld>
            <a:endParaRPr lang="en-US"/>
          </a:p>
        </p:txBody>
      </p:sp>
    </p:spTree>
    <p:extLst>
      <p:ext uri="{BB962C8B-B14F-4D97-AF65-F5344CB8AC3E}">
        <p14:creationId xmlns:p14="http://schemas.microsoft.com/office/powerpoint/2010/main" val="214983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20</a:t>
            </a:fld>
            <a:endParaRPr lang="en-US"/>
          </a:p>
        </p:txBody>
      </p:sp>
    </p:spTree>
    <p:extLst>
      <p:ext uri="{BB962C8B-B14F-4D97-AF65-F5344CB8AC3E}">
        <p14:creationId xmlns:p14="http://schemas.microsoft.com/office/powerpoint/2010/main" val="358114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a:t>
            </a:fld>
            <a:endParaRPr lang="en-US"/>
          </a:p>
        </p:txBody>
      </p:sp>
    </p:spTree>
    <p:extLst>
      <p:ext uri="{BB962C8B-B14F-4D97-AF65-F5344CB8AC3E}">
        <p14:creationId xmlns:p14="http://schemas.microsoft.com/office/powerpoint/2010/main" val="199045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21</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22</a:t>
            </a:fld>
            <a:endParaRPr lang="en-US"/>
          </a:p>
        </p:txBody>
      </p:sp>
    </p:spTree>
    <p:extLst>
      <p:ext uri="{BB962C8B-B14F-4D97-AF65-F5344CB8AC3E}">
        <p14:creationId xmlns:p14="http://schemas.microsoft.com/office/powerpoint/2010/main" val="2012225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23</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24</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25</a:t>
            </a:fld>
            <a:endParaRPr lang="en-US"/>
          </a:p>
        </p:txBody>
      </p:sp>
    </p:spTree>
    <p:extLst>
      <p:ext uri="{BB962C8B-B14F-4D97-AF65-F5344CB8AC3E}">
        <p14:creationId xmlns:p14="http://schemas.microsoft.com/office/powerpoint/2010/main" val="42348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26</a:t>
            </a:fld>
            <a:endParaRPr lang="en-US"/>
          </a:p>
        </p:txBody>
      </p:sp>
    </p:spTree>
    <p:extLst>
      <p:ext uri="{BB962C8B-B14F-4D97-AF65-F5344CB8AC3E}">
        <p14:creationId xmlns:p14="http://schemas.microsoft.com/office/powerpoint/2010/main" val="4201079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28</a:t>
            </a:fld>
            <a:endParaRPr lang="en-US"/>
          </a:p>
        </p:txBody>
      </p:sp>
    </p:spTree>
    <p:extLst>
      <p:ext uri="{BB962C8B-B14F-4D97-AF65-F5344CB8AC3E}">
        <p14:creationId xmlns:p14="http://schemas.microsoft.com/office/powerpoint/2010/main" val="2441460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29</a:t>
            </a:fld>
            <a:endParaRPr lang="en-US"/>
          </a:p>
        </p:txBody>
      </p:sp>
    </p:spTree>
    <p:extLst>
      <p:ext uri="{BB962C8B-B14F-4D97-AF65-F5344CB8AC3E}">
        <p14:creationId xmlns:p14="http://schemas.microsoft.com/office/powerpoint/2010/main" val="416192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a:t>
            </a:fld>
            <a:endParaRPr lang="en-US"/>
          </a:p>
        </p:txBody>
      </p:sp>
    </p:spTree>
    <p:extLst>
      <p:ext uri="{BB962C8B-B14F-4D97-AF65-F5344CB8AC3E}">
        <p14:creationId xmlns:p14="http://schemas.microsoft.com/office/powerpoint/2010/main" val="4069968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a:t>
            </a:fld>
            <a:endParaRPr lang="en-US"/>
          </a:p>
        </p:txBody>
      </p:sp>
    </p:spTree>
    <p:extLst>
      <p:ext uri="{BB962C8B-B14F-4D97-AF65-F5344CB8AC3E}">
        <p14:creationId xmlns:p14="http://schemas.microsoft.com/office/powerpoint/2010/main" val="3003978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5</a:t>
            </a:fld>
            <a:endParaRPr lang="en-US"/>
          </a:p>
        </p:txBody>
      </p:sp>
    </p:spTree>
    <p:extLst>
      <p:ext uri="{BB962C8B-B14F-4D97-AF65-F5344CB8AC3E}">
        <p14:creationId xmlns:p14="http://schemas.microsoft.com/office/powerpoint/2010/main" val="332648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6</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7</a:t>
            </a:fld>
            <a:endParaRPr lang="en-US"/>
          </a:p>
        </p:txBody>
      </p:sp>
    </p:spTree>
    <p:extLst>
      <p:ext uri="{BB962C8B-B14F-4D97-AF65-F5344CB8AC3E}">
        <p14:creationId xmlns:p14="http://schemas.microsoft.com/office/powerpoint/2010/main" val="3828547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8</a:t>
            </a:fld>
            <a:endParaRPr lang="en-US"/>
          </a:p>
        </p:txBody>
      </p:sp>
    </p:spTree>
    <p:extLst>
      <p:ext uri="{BB962C8B-B14F-4D97-AF65-F5344CB8AC3E}">
        <p14:creationId xmlns:p14="http://schemas.microsoft.com/office/powerpoint/2010/main" val="3143557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9</a:t>
            </a:fld>
            <a:endParaRPr lang="en-US"/>
          </a:p>
        </p:txBody>
      </p:sp>
    </p:spTree>
    <p:extLst>
      <p:ext uri="{BB962C8B-B14F-4D97-AF65-F5344CB8AC3E}">
        <p14:creationId xmlns:p14="http://schemas.microsoft.com/office/powerpoint/2010/main" val="3221446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150080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8461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981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61438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4799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6357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31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35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82438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973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pic>
        <p:nvPicPr>
          <p:cNvPr id="4" name="Picture 3" descr="A person wearing glasses&#10;&#10;Description automatically generated with medium confidence">
            <a:extLst>
              <a:ext uri="{FF2B5EF4-FFF2-40B4-BE49-F238E27FC236}">
                <a16:creationId xmlns:a16="http://schemas.microsoft.com/office/drawing/2014/main" id="{EEEDA92F-0746-4850-A0B9-BFB464200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3326457" cy="6858000"/>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24030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lgn="l">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31603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325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720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08394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062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395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578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844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7754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704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575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391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5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4638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605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4536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675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063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9524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67474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0592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9703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66862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469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1216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302321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324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943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012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16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7806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869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85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008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36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1392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018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904904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99"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7" r:id="rId46"/>
    <p:sldLayoutId id="214748369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3.png"/><Relationship Id="rId3" Type="http://schemas.openxmlformats.org/officeDocument/2006/relationships/image" Target="../media/image57.png"/><Relationship Id="rId7" Type="http://schemas.openxmlformats.org/officeDocument/2006/relationships/image" Target="../media/image49.png"/><Relationship Id="rId12" Type="http://schemas.openxmlformats.org/officeDocument/2006/relationships/image" Target="../media/image52.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4.svg"/><Relationship Id="rId11" Type="http://schemas.openxmlformats.org/officeDocument/2006/relationships/image" Target="../media/image51.png"/><Relationship Id="rId5" Type="http://schemas.openxmlformats.org/officeDocument/2006/relationships/image" Target="../media/image53.png"/><Relationship Id="rId10" Type="http://schemas.openxmlformats.org/officeDocument/2006/relationships/image" Target="../media/image102.svg"/><Relationship Id="rId4" Type="http://schemas.openxmlformats.org/officeDocument/2006/relationships/image" Target="../media/image58.svg"/><Relationship Id="rId9" Type="http://schemas.openxmlformats.org/officeDocument/2006/relationships/image" Target="../media/image101.png"/><Relationship Id="rId14" Type="http://schemas.openxmlformats.org/officeDocument/2006/relationships/image" Target="../media/image104.svg"/></Relationships>
</file>

<file path=ppt/slides/_rels/slide12.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55.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6.svg"/><Relationship Id="rId9" Type="http://schemas.openxmlformats.org/officeDocument/2006/relationships/image" Target="../media/image105.png"/></Relationships>
</file>

<file path=ppt/slides/_rels/slide1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55.png"/><Relationship Id="rId7"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0.svg"/><Relationship Id="rId11" Type="http://schemas.openxmlformats.org/officeDocument/2006/relationships/image" Target="../media/image86.svg"/><Relationship Id="rId5" Type="http://schemas.openxmlformats.org/officeDocument/2006/relationships/image" Target="../media/image49.png"/><Relationship Id="rId10" Type="http://schemas.openxmlformats.org/officeDocument/2006/relationships/image" Target="../media/image85.png"/><Relationship Id="rId4" Type="http://schemas.openxmlformats.org/officeDocument/2006/relationships/image" Target="../media/image56.svg"/><Relationship Id="rId9" Type="http://schemas.openxmlformats.org/officeDocument/2006/relationships/image" Target="../media/image105.png"/></Relationships>
</file>

<file path=ppt/slides/_rels/slide1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55.png"/><Relationship Id="rId7"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0.svg"/><Relationship Id="rId11" Type="http://schemas.openxmlformats.org/officeDocument/2006/relationships/image" Target="../media/image86.svg"/><Relationship Id="rId5" Type="http://schemas.openxmlformats.org/officeDocument/2006/relationships/image" Target="../media/image49.png"/><Relationship Id="rId10" Type="http://schemas.openxmlformats.org/officeDocument/2006/relationships/image" Target="../media/image85.png"/><Relationship Id="rId4" Type="http://schemas.openxmlformats.org/officeDocument/2006/relationships/image" Target="../media/image56.svg"/><Relationship Id="rId9" Type="http://schemas.openxmlformats.org/officeDocument/2006/relationships/image" Target="../media/image10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2.svg"/><Relationship Id="rId3" Type="http://schemas.openxmlformats.org/officeDocument/2006/relationships/image" Target="../media/image61.png"/><Relationship Id="rId7" Type="http://schemas.openxmlformats.org/officeDocument/2006/relationships/image" Target="../media/image49.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54.svg"/><Relationship Id="rId11" Type="http://schemas.openxmlformats.org/officeDocument/2006/relationships/image" Target="../media/image105.png"/><Relationship Id="rId5" Type="http://schemas.openxmlformats.org/officeDocument/2006/relationships/image" Target="../media/image53.png"/><Relationship Id="rId10" Type="http://schemas.openxmlformats.org/officeDocument/2006/relationships/image" Target="../media/image102.svg"/><Relationship Id="rId4" Type="http://schemas.openxmlformats.org/officeDocument/2006/relationships/image" Target="../media/image62.svg"/><Relationship Id="rId9" Type="http://schemas.openxmlformats.org/officeDocument/2006/relationships/image" Target="../media/image10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59.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107.png"/><Relationship Id="rId4" Type="http://schemas.openxmlformats.org/officeDocument/2006/relationships/image" Target="../media/image60.svg"/><Relationship Id="rId9"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svg"/></Relationships>
</file>

<file path=ppt/slides/_rels/slide2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59.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60.svg"/><Relationship Id="rId9"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65.png"/><Relationship Id="rId7"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66.svg"/><Relationship Id="rId9" Type="http://schemas.openxmlformats.org/officeDocument/2006/relationships/image" Target="../media/image10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9.png"/><Relationship Id="rId18" Type="http://schemas.openxmlformats.org/officeDocument/2006/relationships/image" Target="../media/image102.svg"/><Relationship Id="rId3" Type="http://schemas.openxmlformats.org/officeDocument/2006/relationships/image" Target="../media/image65.png"/><Relationship Id="rId21" Type="http://schemas.openxmlformats.org/officeDocument/2006/relationships/image" Target="../media/image53.png"/><Relationship Id="rId7" Type="http://schemas.openxmlformats.org/officeDocument/2006/relationships/image" Target="../media/image68.svg"/><Relationship Id="rId12" Type="http://schemas.openxmlformats.org/officeDocument/2006/relationships/image" Target="../media/image113.png"/><Relationship Id="rId17" Type="http://schemas.openxmlformats.org/officeDocument/2006/relationships/image" Target="../media/image101.png"/><Relationship Id="rId2" Type="http://schemas.openxmlformats.org/officeDocument/2006/relationships/notesSlide" Target="../notesSlides/notesSlide23.xml"/><Relationship Id="rId16" Type="http://schemas.openxmlformats.org/officeDocument/2006/relationships/image" Target="../media/image50.svg"/><Relationship Id="rId20"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67.png"/><Relationship Id="rId11" Type="http://schemas.openxmlformats.org/officeDocument/2006/relationships/image" Target="../media/image112.png"/><Relationship Id="rId24" Type="http://schemas.openxmlformats.org/officeDocument/2006/relationships/image" Target="../media/image52.svg"/><Relationship Id="rId5" Type="http://schemas.openxmlformats.org/officeDocument/2006/relationships/image" Target="../media/image110.png"/><Relationship Id="rId15" Type="http://schemas.openxmlformats.org/officeDocument/2006/relationships/image" Target="../media/image49.png"/><Relationship Id="rId23" Type="http://schemas.openxmlformats.org/officeDocument/2006/relationships/image" Target="../media/image51.png"/><Relationship Id="rId10" Type="http://schemas.openxmlformats.org/officeDocument/2006/relationships/image" Target="../media/image111.jpeg"/><Relationship Id="rId19" Type="http://schemas.openxmlformats.org/officeDocument/2006/relationships/image" Target="../media/image105.png"/><Relationship Id="rId4" Type="http://schemas.openxmlformats.org/officeDocument/2006/relationships/image" Target="../media/image66.svg"/><Relationship Id="rId9" Type="http://schemas.openxmlformats.org/officeDocument/2006/relationships/image" Target="../media/image72.svg"/><Relationship Id="rId14" Type="http://schemas.openxmlformats.org/officeDocument/2006/relationships/image" Target="../media/image70.svg"/><Relationship Id="rId22"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66.sv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66.svg"/></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5.png"/><Relationship Id="rId18" Type="http://schemas.openxmlformats.org/officeDocument/2006/relationships/image" Target="../media/image61.png"/><Relationship Id="rId3" Type="http://schemas.openxmlformats.org/officeDocument/2006/relationships/image" Target="../media/image118.png"/><Relationship Id="rId21" Type="http://schemas.openxmlformats.org/officeDocument/2006/relationships/image" Target="../media/image64.svg"/><Relationship Id="rId7" Type="http://schemas.openxmlformats.org/officeDocument/2006/relationships/image" Target="../media/image53.png"/><Relationship Id="rId12" Type="http://schemas.openxmlformats.org/officeDocument/2006/relationships/image" Target="../media/image84.png"/><Relationship Id="rId17" Type="http://schemas.openxmlformats.org/officeDocument/2006/relationships/image" Target="../media/image56.svg"/><Relationship Id="rId25" Type="http://schemas.openxmlformats.org/officeDocument/2006/relationships/image" Target="../media/image68.svg"/><Relationship Id="rId2" Type="http://schemas.openxmlformats.org/officeDocument/2006/relationships/notesSlide" Target="../notesSlides/notesSlide26.xml"/><Relationship Id="rId16" Type="http://schemas.openxmlformats.org/officeDocument/2006/relationships/image" Target="../media/image55.png"/><Relationship Id="rId20"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121.png"/><Relationship Id="rId11" Type="http://schemas.openxmlformats.org/officeDocument/2006/relationships/image" Target="../media/image124.png"/><Relationship Id="rId24" Type="http://schemas.openxmlformats.org/officeDocument/2006/relationships/image" Target="../media/image67.png"/><Relationship Id="rId5" Type="http://schemas.openxmlformats.org/officeDocument/2006/relationships/image" Target="../media/image120.png"/><Relationship Id="rId15" Type="http://schemas.openxmlformats.org/officeDocument/2006/relationships/image" Target="../media/image52.svg"/><Relationship Id="rId23" Type="http://schemas.openxmlformats.org/officeDocument/2006/relationships/image" Target="../media/image60.svg"/><Relationship Id="rId10" Type="http://schemas.openxmlformats.org/officeDocument/2006/relationships/image" Target="../media/image123.svg"/><Relationship Id="rId19" Type="http://schemas.openxmlformats.org/officeDocument/2006/relationships/image" Target="../media/image62.svg"/><Relationship Id="rId4" Type="http://schemas.openxmlformats.org/officeDocument/2006/relationships/image" Target="../media/image119.png"/><Relationship Id="rId9" Type="http://schemas.openxmlformats.org/officeDocument/2006/relationships/image" Target="../media/image2.png"/><Relationship Id="rId14" Type="http://schemas.openxmlformats.org/officeDocument/2006/relationships/image" Target="../media/image51.png"/><Relationship Id="rId22"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51.png"/><Relationship Id="rId18" Type="http://schemas.openxmlformats.org/officeDocument/2006/relationships/image" Target="../media/image62.svg"/><Relationship Id="rId26" Type="http://schemas.openxmlformats.org/officeDocument/2006/relationships/image" Target="../media/image129.svg"/><Relationship Id="rId3" Type="http://schemas.openxmlformats.org/officeDocument/2006/relationships/image" Target="../media/image38.png"/><Relationship Id="rId21" Type="http://schemas.openxmlformats.org/officeDocument/2006/relationships/image" Target="../media/image59.png"/><Relationship Id="rId7" Type="http://schemas.openxmlformats.org/officeDocument/2006/relationships/image" Target="../media/image42.svg"/><Relationship Id="rId12" Type="http://schemas.openxmlformats.org/officeDocument/2006/relationships/image" Target="../media/image3.svg"/><Relationship Id="rId17" Type="http://schemas.openxmlformats.org/officeDocument/2006/relationships/image" Target="../media/image61.png"/><Relationship Id="rId25" Type="http://schemas.openxmlformats.org/officeDocument/2006/relationships/image" Target="../media/image128.png"/><Relationship Id="rId2" Type="http://schemas.openxmlformats.org/officeDocument/2006/relationships/notesSlide" Target="../notesSlides/notesSlide27.xml"/><Relationship Id="rId16" Type="http://schemas.openxmlformats.org/officeDocument/2006/relationships/image" Target="../media/image56.svg"/><Relationship Id="rId20" Type="http://schemas.openxmlformats.org/officeDocument/2006/relationships/image" Target="../media/image64.svg"/><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2.png"/><Relationship Id="rId24" Type="http://schemas.openxmlformats.org/officeDocument/2006/relationships/image" Target="../media/image68.svg"/><Relationship Id="rId5" Type="http://schemas.openxmlformats.org/officeDocument/2006/relationships/image" Target="../media/image126.png"/><Relationship Id="rId15" Type="http://schemas.openxmlformats.org/officeDocument/2006/relationships/image" Target="../media/image55.png"/><Relationship Id="rId23" Type="http://schemas.openxmlformats.org/officeDocument/2006/relationships/image" Target="../media/image67.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39.svg"/><Relationship Id="rId9" Type="http://schemas.openxmlformats.org/officeDocument/2006/relationships/image" Target="../media/image53.png"/><Relationship Id="rId14" Type="http://schemas.openxmlformats.org/officeDocument/2006/relationships/image" Target="../media/image52.svg"/><Relationship Id="rId22" Type="http://schemas.openxmlformats.org/officeDocument/2006/relationships/image" Target="../media/image6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dotnet-architecture/eShopOnDapr" TargetMode="External"/><Relationship Id="rId3" Type="http://schemas.openxmlformats.org/officeDocument/2006/relationships/hyperlink" Target="https://github.com/dapr" TargetMode="External"/><Relationship Id="rId7" Type="http://schemas.openxmlformats.org/officeDocument/2006/relationships/hyperlink" Target="https://github.com/dapr/dotnet-sdk" TargetMode="External"/><Relationship Id="rId12" Type="http://schemas.openxmlformats.org/officeDocument/2006/relationships/image" Target="../media/image28.svg"/><Relationship Id="rId2" Type="http://schemas.openxmlformats.org/officeDocument/2006/relationships/hyperlink" Target="https://dapr.io/" TargetMode="External"/><Relationship Id="rId1" Type="http://schemas.openxmlformats.org/officeDocument/2006/relationships/slideLayout" Target="../slideLayouts/slideLayout2.xml"/><Relationship Id="rId6" Type="http://schemas.openxmlformats.org/officeDocument/2006/relationships/hyperlink" Target="https://www.amazon.fr/Learning-Dapr-Building-Distributed-Applications-ebook/dp/B08GS58DH8/ref=sr_1_3?__mk_fr_FR=%C3%85M%C3%85%C5%BD%C3%95%C3%91&amp;dchild=1&amp;keywords=dapr&amp;qid=1620979912&amp;sr=8-3" TargetMode="External"/><Relationship Id="rId11" Type="http://schemas.openxmlformats.org/officeDocument/2006/relationships/image" Target="../media/image2.png"/><Relationship Id="rId5" Type="http://schemas.openxmlformats.org/officeDocument/2006/relationships/hyperlink" Target="https://docs.microsoft.com/en-us/dotnet/architecture/dapr-for-net-developers/" TargetMode="External"/><Relationship Id="rId10" Type="http://schemas.openxmlformats.org/officeDocument/2006/relationships/hyperlink" Target="https://laurentkempe.com/tags/Dapr/" TargetMode="External"/><Relationship Id="rId4" Type="http://schemas.openxmlformats.org/officeDocument/2006/relationships/hyperlink" Target="https://aka.ms/dapr-discord" TargetMode="External"/><Relationship Id="rId9" Type="http://schemas.openxmlformats.org/officeDocument/2006/relationships/hyperlink" Target="https://github.com/laurentkempe/daprPlaygroun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laurentkempe" TargetMode="External"/><Relationship Id="rId2" Type="http://schemas.openxmlformats.org/officeDocument/2006/relationships/hyperlink" Target="https://laurentkempe.com/" TargetMode="External"/><Relationship Id="rId1" Type="http://schemas.openxmlformats.org/officeDocument/2006/relationships/slideLayout" Target="../slideLayouts/slideLayout19.xml"/><Relationship Id="rId4" Type="http://schemas.openxmlformats.org/officeDocument/2006/relationships/hyperlink" Target="https://github.com/laurentkemp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8.svg"/><Relationship Id="rId9" Type="http://schemas.openxmlformats.org/officeDocument/2006/relationships/image" Target="../media/image34.jpe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pn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eg"/><Relationship Id="rId23" Type="http://schemas.openxmlformats.org/officeDocument/2006/relationships/image" Target="../media/image48.svg"/><Relationship Id="rId10" Type="http://schemas.openxmlformats.org/officeDocument/2006/relationships/image" Target="../media/image35.jpeg"/><Relationship Id="rId19" Type="http://schemas.openxmlformats.org/officeDocument/2006/relationships/image" Target="../media/image44.png"/><Relationship Id="rId4" Type="http://schemas.openxmlformats.org/officeDocument/2006/relationships/image" Target="../media/image28.svg"/><Relationship Id="rId9" Type="http://schemas.openxmlformats.org/officeDocument/2006/relationships/image" Target="../media/image34.jpeg"/><Relationship Id="rId14" Type="http://schemas.openxmlformats.org/officeDocument/2006/relationships/image" Target="../media/image39.svg"/><Relationship Id="rId22"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51.png"/><Relationship Id="rId21" Type="http://schemas.openxmlformats.org/officeDocument/2006/relationships/image" Target="../media/image67.png"/><Relationship Id="rId7"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11.xml"/><Relationship Id="rId6" Type="http://schemas.openxmlformats.org/officeDocument/2006/relationships/image" Target="../media/image54.svg"/><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2.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s>
</file>

<file path=ppt/slides/_rels/slide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svg"/><Relationship Id="rId18" Type="http://schemas.openxmlformats.org/officeDocument/2006/relationships/image" Target="../media/image82.png"/><Relationship Id="rId26" Type="http://schemas.openxmlformats.org/officeDocument/2006/relationships/image" Target="../media/image90.svg"/><Relationship Id="rId39" Type="http://schemas.openxmlformats.org/officeDocument/2006/relationships/image" Target="../media/image55.png"/><Relationship Id="rId3" Type="http://schemas.openxmlformats.org/officeDocument/2006/relationships/image" Target="../media/image49.png"/><Relationship Id="rId21" Type="http://schemas.openxmlformats.org/officeDocument/2006/relationships/image" Target="../media/image85.png"/><Relationship Id="rId34" Type="http://schemas.openxmlformats.org/officeDocument/2006/relationships/image" Target="../media/image96.svg"/><Relationship Id="rId42" Type="http://schemas.openxmlformats.org/officeDocument/2006/relationships/image" Target="../media/image62.svg"/><Relationship Id="rId47"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5.png"/><Relationship Id="rId38" Type="http://schemas.openxmlformats.org/officeDocument/2006/relationships/image" Target="../media/image100.tiff"/><Relationship Id="rId46" Type="http://schemas.openxmlformats.org/officeDocument/2006/relationships/image" Target="../media/image64.svg"/><Relationship Id="rId2" Type="http://schemas.openxmlformats.org/officeDocument/2006/relationships/notesSlide" Target="../notesSlides/notesSlide9.xml"/><Relationship Id="rId16" Type="http://schemas.openxmlformats.org/officeDocument/2006/relationships/image" Target="../media/image80.sv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70.svg"/><Relationship Id="rId11" Type="http://schemas.openxmlformats.org/officeDocument/2006/relationships/image" Target="../media/image75.png"/><Relationship Id="rId24" Type="http://schemas.openxmlformats.org/officeDocument/2006/relationships/image" Target="../media/image88.svg"/><Relationship Id="rId32" Type="http://schemas.openxmlformats.org/officeDocument/2006/relationships/image" Target="../media/image39.svg"/><Relationship Id="rId37" Type="http://schemas.openxmlformats.org/officeDocument/2006/relationships/image" Target="../media/image99.png"/><Relationship Id="rId40" Type="http://schemas.openxmlformats.org/officeDocument/2006/relationships/image" Target="../media/image56.svg"/><Relationship Id="rId45" Type="http://schemas.openxmlformats.org/officeDocument/2006/relationships/image" Target="../media/image63.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svg"/><Relationship Id="rId36" Type="http://schemas.openxmlformats.org/officeDocument/2006/relationships/image" Target="../media/image98.svg"/><Relationship Id="rId10" Type="http://schemas.openxmlformats.org/officeDocument/2006/relationships/image" Target="../media/image74.jpeg"/><Relationship Id="rId19" Type="http://schemas.openxmlformats.org/officeDocument/2006/relationships/image" Target="../media/image83.jpeg"/><Relationship Id="rId31" Type="http://schemas.openxmlformats.org/officeDocument/2006/relationships/image" Target="../media/image38.png"/><Relationship Id="rId44" Type="http://schemas.openxmlformats.org/officeDocument/2006/relationships/image" Target="../media/image60.svg"/><Relationship Id="rId4" Type="http://schemas.openxmlformats.org/officeDocument/2006/relationships/image" Target="../media/image50.sv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7.png"/><Relationship Id="rId43" Type="http://schemas.openxmlformats.org/officeDocument/2006/relationships/image" Target="../media/image59.png"/><Relationship Id="rId48"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584200" y="3348647"/>
            <a:ext cx="5334000" cy="1107996"/>
          </a:xfrm>
        </p:spPr>
        <p:txBody>
          <a:bodyPr/>
          <a:lstStyle/>
          <a:p>
            <a:r>
              <a:rPr lang="en-US" sz="4400" dirty="0"/>
              <a:t>Dapr</a:t>
            </a:r>
            <a:br>
              <a:rPr lang="en-US" dirty="0"/>
            </a:br>
            <a:r>
              <a:rPr lang="en-US" sz="2800" dirty="0">
                <a:solidFill>
                  <a:srgbClr val="73CDF4"/>
                </a:solidFill>
              </a:rPr>
              <a:t>Distributed Application Runtime</a:t>
            </a:r>
            <a:endParaRPr lang="en-US" dirty="0">
              <a:solidFill>
                <a:srgbClr val="73CDF4"/>
              </a:solidFill>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584200" y="4885267"/>
            <a:ext cx="5334000" cy="1323439"/>
          </a:xfrm>
        </p:spPr>
        <p:txBody>
          <a:bodyPr/>
          <a:lstStyle/>
          <a:p>
            <a:r>
              <a:rPr lang="en-US" dirty="0" err="1"/>
              <a:t>DevApps</a:t>
            </a:r>
            <a:r>
              <a:rPr lang="en-US" dirty="0"/>
              <a:t> Meetup - Saison 04 Episode 04</a:t>
            </a:r>
            <a:br>
              <a:rPr lang="en-US" sz="1800" dirty="0"/>
            </a:br>
            <a:endParaRPr lang="en-US" sz="1800" dirty="0"/>
          </a:p>
          <a:p>
            <a:r>
              <a:rPr lang="en-US" dirty="0"/>
              <a:t>Laurent Kempé - </a:t>
            </a:r>
            <a:r>
              <a:rPr lang="en-US" dirty="0">
                <a:latin typeface="Font Awesome 5 Brands Regular" panose="02000503000000000000" pitchFamily="50" charset="0"/>
              </a:rPr>
              <a:t>  </a:t>
            </a:r>
            <a:r>
              <a:rPr lang="en-US" dirty="0"/>
              <a:t>@laurentkempe</a:t>
            </a:r>
            <a:br>
              <a:rPr lang="en-US" dirty="0"/>
            </a:br>
            <a:r>
              <a:rPr lang="en-US" dirty="0"/>
              <a:t>19 May 2021</a:t>
            </a:r>
          </a:p>
        </p:txBody>
      </p:sp>
    </p:spTree>
    <p:extLst>
      <p:ext uri="{BB962C8B-B14F-4D97-AF65-F5344CB8AC3E}">
        <p14:creationId xmlns:p14="http://schemas.microsoft.com/office/powerpoint/2010/main" val="18060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D392-8BC8-4C9E-820B-8716D563AFA6}"/>
              </a:ext>
            </a:extLst>
          </p:cNvPr>
          <p:cNvSpPr>
            <a:spLocks noGrp="1"/>
          </p:cNvSpPr>
          <p:nvPr>
            <p:ph type="title"/>
          </p:nvPr>
        </p:nvSpPr>
        <p:spPr/>
        <p:txBody>
          <a:bodyPr/>
          <a:lstStyle/>
          <a:p>
            <a:r>
              <a:rPr lang="en-US"/>
              <a:t>Dapr building blocks</a:t>
            </a:r>
          </a:p>
        </p:txBody>
      </p:sp>
      <p:sp>
        <p:nvSpPr>
          <p:cNvPr id="3" name="Rectangle 2">
            <a:extLst>
              <a:ext uri="{FF2B5EF4-FFF2-40B4-BE49-F238E27FC236}">
                <a16:creationId xmlns:a16="http://schemas.microsoft.com/office/drawing/2014/main" id="{ED25D188-276D-41BD-A24C-270A01D40D2C}"/>
              </a:ext>
            </a:extLst>
          </p:cNvPr>
          <p:cNvSpPr/>
          <p:nvPr/>
        </p:nvSpPr>
        <p:spPr bwMode="auto">
          <a:xfrm>
            <a:off x="10165067" y="1589820"/>
            <a:ext cx="1645920" cy="4402137"/>
          </a:xfrm>
          <a:prstGeom prst="rect">
            <a:avLst/>
          </a:prstGeom>
          <a:solidFill>
            <a:srgbClr val="243A5E">
              <a:lumMod val="50000"/>
            </a:srgbClr>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4" name="Straight Connector 3">
            <a:extLst>
              <a:ext uri="{FF2B5EF4-FFF2-40B4-BE49-F238E27FC236}">
                <a16:creationId xmlns:a16="http://schemas.microsoft.com/office/drawing/2014/main" id="{A9DD01F3-06EC-46FC-8376-C6F81AB515F3}"/>
              </a:ext>
            </a:extLst>
          </p:cNvPr>
          <p:cNvCxnSpPr>
            <a:cxnSpLocks/>
          </p:cNvCxnSpPr>
          <p:nvPr/>
        </p:nvCxnSpPr>
        <p:spPr>
          <a:xfrm>
            <a:off x="10732537" y="3942718"/>
            <a:ext cx="489153" cy="0"/>
          </a:xfrm>
          <a:prstGeom prst="line">
            <a:avLst/>
          </a:prstGeom>
          <a:noFill/>
          <a:ln w="19050" cap="flat" cmpd="sng" algn="ctr">
            <a:solidFill>
              <a:srgbClr val="FFFFFF"/>
            </a:solidFill>
            <a:prstDash val="solid"/>
            <a:headEnd type="none" w="lg" len="med"/>
            <a:tailEnd type="none" w="lg" len="med"/>
          </a:ln>
          <a:effectLst/>
        </p:spPr>
      </p:cxnSp>
      <p:sp>
        <p:nvSpPr>
          <p:cNvPr id="5" name="Rectangle 4">
            <a:extLst>
              <a:ext uri="{FF2B5EF4-FFF2-40B4-BE49-F238E27FC236}">
                <a16:creationId xmlns:a16="http://schemas.microsoft.com/office/drawing/2014/main" id="{8372505E-3867-4094-91B6-93B0647231C3}"/>
              </a:ext>
            </a:extLst>
          </p:cNvPr>
          <p:cNvSpPr/>
          <p:nvPr/>
        </p:nvSpPr>
        <p:spPr>
          <a:xfrm>
            <a:off x="10282507" y="4259041"/>
            <a:ext cx="1345406" cy="553998"/>
          </a:xfrm>
          <a:prstGeom prst="rect">
            <a:avLst/>
          </a:prstGeom>
        </p:spPr>
        <p:txBody>
          <a:bodyPr wrap="square" lIns="0" tIns="0" rIns="0" bIns="0">
            <a:spAutoFit/>
          </a:bodyPr>
          <a:lstStyle/>
          <a:p>
            <a:pPr algn="ctr" defTabSz="844550">
              <a:spcBef>
                <a:spcPct val="0"/>
              </a:spcBef>
              <a:spcAft>
                <a:spcPct val="35000"/>
              </a:spcAft>
            </a:pPr>
            <a:r>
              <a:rPr lang="en-US" sz="1200">
                <a:solidFill>
                  <a:srgbClr val="FFFFFF"/>
                </a:solidFill>
                <a:cs typeface="Segoe UI"/>
              </a:rPr>
              <a:t>Securely access secrets from your application</a:t>
            </a:r>
          </a:p>
        </p:txBody>
      </p:sp>
      <p:sp>
        <p:nvSpPr>
          <p:cNvPr id="7" name="Rectangle 6">
            <a:extLst>
              <a:ext uri="{FF2B5EF4-FFF2-40B4-BE49-F238E27FC236}">
                <a16:creationId xmlns:a16="http://schemas.microsoft.com/office/drawing/2014/main" id="{448B7B89-AA69-4029-A7A7-B21AA2129C9E}"/>
              </a:ext>
            </a:extLst>
          </p:cNvPr>
          <p:cNvSpPr/>
          <p:nvPr/>
        </p:nvSpPr>
        <p:spPr bwMode="auto">
          <a:xfrm>
            <a:off x="8531245" y="1589820"/>
            <a:ext cx="1645920" cy="4402137"/>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cxnSp>
        <p:nvCxnSpPr>
          <p:cNvPr id="8" name="Straight Connector 7">
            <a:extLst>
              <a:ext uri="{FF2B5EF4-FFF2-40B4-BE49-F238E27FC236}">
                <a16:creationId xmlns:a16="http://schemas.microsoft.com/office/drawing/2014/main" id="{6F2E7DEE-9424-4739-AAC7-FE0CD287468E}"/>
              </a:ext>
            </a:extLst>
          </p:cNvPr>
          <p:cNvCxnSpPr>
            <a:cxnSpLocks/>
          </p:cNvCxnSpPr>
          <p:nvPr/>
        </p:nvCxnSpPr>
        <p:spPr>
          <a:xfrm>
            <a:off x="9095320"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9" name="Rectangle 8">
            <a:extLst>
              <a:ext uri="{FF2B5EF4-FFF2-40B4-BE49-F238E27FC236}">
                <a16:creationId xmlns:a16="http://schemas.microsoft.com/office/drawing/2014/main" id="{3D535FC6-A73C-456D-8434-FDF0240B3807}"/>
              </a:ext>
            </a:extLst>
          </p:cNvPr>
          <p:cNvSpPr/>
          <p:nvPr/>
        </p:nvSpPr>
        <p:spPr>
          <a:xfrm>
            <a:off x="8642148" y="4259041"/>
            <a:ext cx="1424111" cy="923330"/>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See and measure the message calls across components and networked services</a:t>
            </a:r>
          </a:p>
        </p:txBody>
      </p:sp>
      <p:grpSp>
        <p:nvGrpSpPr>
          <p:cNvPr id="10" name="Group 9">
            <a:extLst>
              <a:ext uri="{FF2B5EF4-FFF2-40B4-BE49-F238E27FC236}">
                <a16:creationId xmlns:a16="http://schemas.microsoft.com/office/drawing/2014/main" id="{870DA4F3-0BAC-4732-A317-82596018077D}"/>
              </a:ext>
            </a:extLst>
          </p:cNvPr>
          <p:cNvGrpSpPr/>
          <p:nvPr/>
        </p:nvGrpSpPr>
        <p:grpSpPr>
          <a:xfrm>
            <a:off x="9069090" y="2204528"/>
            <a:ext cx="527139" cy="420718"/>
            <a:chOff x="9332611" y="4972062"/>
            <a:chExt cx="363103" cy="306751"/>
          </a:xfrm>
        </p:grpSpPr>
        <p:sp>
          <p:nvSpPr>
            <p:cNvPr id="11" name="Freeform 855">
              <a:extLst>
                <a:ext uri="{FF2B5EF4-FFF2-40B4-BE49-F238E27FC236}">
                  <a16:creationId xmlns:a16="http://schemas.microsoft.com/office/drawing/2014/main" id="{096CD9F3-4686-446E-A275-3D26D433A43A}"/>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 name="Oval 757">
              <a:extLst>
                <a:ext uri="{FF2B5EF4-FFF2-40B4-BE49-F238E27FC236}">
                  <a16:creationId xmlns:a16="http://schemas.microsoft.com/office/drawing/2014/main" id="{8FB56D19-129B-49B8-9AF6-642067AB5D3D}"/>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 name="Freeform 855">
              <a:extLst>
                <a:ext uri="{FF2B5EF4-FFF2-40B4-BE49-F238E27FC236}">
                  <a16:creationId xmlns:a16="http://schemas.microsoft.com/office/drawing/2014/main" id="{C3D6E703-CD59-49FA-95D1-8E08C7F2CF2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 name="Oval 757">
              <a:extLst>
                <a:ext uri="{FF2B5EF4-FFF2-40B4-BE49-F238E27FC236}">
                  <a16:creationId xmlns:a16="http://schemas.microsoft.com/office/drawing/2014/main" id="{1667774A-C0C0-4C6A-AB04-3C9C8F2AEE2A}"/>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 name="Freeform 855">
              <a:extLst>
                <a:ext uri="{FF2B5EF4-FFF2-40B4-BE49-F238E27FC236}">
                  <a16:creationId xmlns:a16="http://schemas.microsoft.com/office/drawing/2014/main" id="{A7A9108F-8160-4D09-B5DF-624B784D57AD}"/>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 name="Oval 757">
              <a:extLst>
                <a:ext uri="{FF2B5EF4-FFF2-40B4-BE49-F238E27FC236}">
                  <a16:creationId xmlns:a16="http://schemas.microsoft.com/office/drawing/2014/main" id="{270D437F-1C7A-4F77-A3F5-4813E2153985}"/>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 name="Oval 757">
              <a:extLst>
                <a:ext uri="{FF2B5EF4-FFF2-40B4-BE49-F238E27FC236}">
                  <a16:creationId xmlns:a16="http://schemas.microsoft.com/office/drawing/2014/main" id="{A522791C-F387-4D4E-95EE-BE769E274FE5}"/>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19" name="Rectangle 18">
            <a:extLst>
              <a:ext uri="{FF2B5EF4-FFF2-40B4-BE49-F238E27FC236}">
                <a16:creationId xmlns:a16="http://schemas.microsoft.com/office/drawing/2014/main" id="{C88995BC-080B-4BE9-B1E5-68EE1CF0A5A4}"/>
              </a:ext>
            </a:extLst>
          </p:cNvPr>
          <p:cNvSpPr/>
          <p:nvPr/>
        </p:nvSpPr>
        <p:spPr bwMode="auto">
          <a:xfrm>
            <a:off x="6891949" y="1589820"/>
            <a:ext cx="1645920" cy="4402137"/>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20" name="Straight Connector 19">
            <a:extLst>
              <a:ext uri="{FF2B5EF4-FFF2-40B4-BE49-F238E27FC236}">
                <a16:creationId xmlns:a16="http://schemas.microsoft.com/office/drawing/2014/main" id="{94376458-7C65-4ADD-A81E-D0AE01179921}"/>
              </a:ext>
            </a:extLst>
          </p:cNvPr>
          <p:cNvCxnSpPr>
            <a:cxnSpLocks/>
          </p:cNvCxnSpPr>
          <p:nvPr/>
        </p:nvCxnSpPr>
        <p:spPr>
          <a:xfrm>
            <a:off x="7456024"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21" name="Rectangle 20">
            <a:extLst>
              <a:ext uri="{FF2B5EF4-FFF2-40B4-BE49-F238E27FC236}">
                <a16:creationId xmlns:a16="http://schemas.microsoft.com/office/drawing/2014/main" id="{6D4C8EBA-CFB0-4E3A-A905-40999ACC8A4F}"/>
              </a:ext>
            </a:extLst>
          </p:cNvPr>
          <p:cNvSpPr/>
          <p:nvPr/>
        </p:nvSpPr>
        <p:spPr>
          <a:xfrm>
            <a:off x="7087709" y="4259041"/>
            <a:ext cx="1254398" cy="1292662"/>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Encapsulate code and data in reusable actor objects as a common microservices design pattern </a:t>
            </a:r>
          </a:p>
        </p:txBody>
      </p:sp>
      <p:grpSp>
        <p:nvGrpSpPr>
          <p:cNvPr id="22" name="Group 21">
            <a:extLst>
              <a:ext uri="{FF2B5EF4-FFF2-40B4-BE49-F238E27FC236}">
                <a16:creationId xmlns:a16="http://schemas.microsoft.com/office/drawing/2014/main" id="{0FC6839D-41D1-4F13-8ACA-753B57C0C3E2}"/>
              </a:ext>
            </a:extLst>
          </p:cNvPr>
          <p:cNvGrpSpPr/>
          <p:nvPr/>
        </p:nvGrpSpPr>
        <p:grpSpPr>
          <a:xfrm>
            <a:off x="7440833" y="2156026"/>
            <a:ext cx="574070" cy="497350"/>
            <a:chOff x="8058210" y="4944318"/>
            <a:chExt cx="395430" cy="362625"/>
          </a:xfrm>
        </p:grpSpPr>
        <p:sp>
          <p:nvSpPr>
            <p:cNvPr id="23" name="Freeform: Shape 22">
              <a:extLst>
                <a:ext uri="{FF2B5EF4-FFF2-40B4-BE49-F238E27FC236}">
                  <a16:creationId xmlns:a16="http://schemas.microsoft.com/office/drawing/2014/main" id="{10DFFE17-A83B-4713-8335-5413519ABECF}"/>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AA82024A-663E-4BAC-B96F-84B30DB5ACA4}"/>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5D764695-254C-4954-921E-035B755593D8}"/>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 name="Freeform: Shape 25">
              <a:extLst>
                <a:ext uri="{FF2B5EF4-FFF2-40B4-BE49-F238E27FC236}">
                  <a16:creationId xmlns:a16="http://schemas.microsoft.com/office/drawing/2014/main" id="{83F0D519-3354-4D4B-8E29-6A39C53A394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 name="Freeform: Shape 26">
              <a:extLst>
                <a:ext uri="{FF2B5EF4-FFF2-40B4-BE49-F238E27FC236}">
                  <a16:creationId xmlns:a16="http://schemas.microsoft.com/office/drawing/2014/main" id="{C927A607-B4F9-4789-8DF6-4A903D7E424C}"/>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 name="Freeform: Shape 27">
              <a:extLst>
                <a:ext uri="{FF2B5EF4-FFF2-40B4-BE49-F238E27FC236}">
                  <a16:creationId xmlns:a16="http://schemas.microsoft.com/office/drawing/2014/main" id="{BD4C3C29-F3AD-4E45-93B5-91BB6E2F494E}"/>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 name="Freeform: Shape 28">
              <a:extLst>
                <a:ext uri="{FF2B5EF4-FFF2-40B4-BE49-F238E27FC236}">
                  <a16:creationId xmlns:a16="http://schemas.microsoft.com/office/drawing/2014/main" id="{9F905D03-F77F-432C-9523-9EFE5AACB27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 name="Freeform: Shape 29">
              <a:extLst>
                <a:ext uri="{FF2B5EF4-FFF2-40B4-BE49-F238E27FC236}">
                  <a16:creationId xmlns:a16="http://schemas.microsoft.com/office/drawing/2014/main" id="{CCCCAFFE-C68F-4982-A521-D9A7E1FE2E96}"/>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31" name="Rectangle 30">
            <a:extLst>
              <a:ext uri="{FF2B5EF4-FFF2-40B4-BE49-F238E27FC236}">
                <a16:creationId xmlns:a16="http://schemas.microsoft.com/office/drawing/2014/main" id="{77BBC0D6-3D1D-489A-BCC0-3531913C88B0}"/>
              </a:ext>
            </a:extLst>
          </p:cNvPr>
          <p:cNvSpPr/>
          <p:nvPr/>
        </p:nvSpPr>
        <p:spPr bwMode="auto">
          <a:xfrm>
            <a:off x="5260470" y="1589820"/>
            <a:ext cx="1645920" cy="4402137"/>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a:t>
            </a:r>
            <a:r>
              <a:rPr kumimoji="0" lang="en-US" sz="18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indings</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(input/output</a:t>
            </a: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t>
            </a: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5C49ED5-B22B-446A-AE20-46E1A0A9DE2B}"/>
              </a:ext>
            </a:extLst>
          </p:cNvPr>
          <p:cNvCxnSpPr>
            <a:cxnSpLocks/>
          </p:cNvCxnSpPr>
          <p:nvPr/>
        </p:nvCxnSpPr>
        <p:spPr>
          <a:xfrm>
            <a:off x="582454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3" name="Rectangle 32">
            <a:extLst>
              <a:ext uri="{FF2B5EF4-FFF2-40B4-BE49-F238E27FC236}">
                <a16:creationId xmlns:a16="http://schemas.microsoft.com/office/drawing/2014/main" id="{B8EE3527-EB0E-4608-AC12-48410E3B4A1F}"/>
              </a:ext>
            </a:extLst>
          </p:cNvPr>
          <p:cNvSpPr/>
          <p:nvPr/>
        </p:nvSpPr>
        <p:spPr>
          <a:xfrm>
            <a:off x="5312561" y="4259041"/>
            <a:ext cx="1541736" cy="1357295"/>
          </a:xfrm>
          <a:prstGeom prst="rect">
            <a:avLst/>
          </a:prstGeom>
        </p:spPr>
        <p:txBody>
          <a:bodyPr wrap="square" lIns="0" tIns="0" rIns="0" bIns="0">
            <a:spAutoFit/>
          </a:bodyPr>
          <a:lstStyle/>
          <a:p>
            <a:pPr algn="ctr" defTabSz="844550">
              <a:spcBef>
                <a:spcPct val="0"/>
              </a:spcBef>
              <a:spcAft>
                <a:spcPct val="35000"/>
              </a:spcAft>
              <a:defRPr/>
            </a:pPr>
            <a:r>
              <a:rPr lang="en-US" sz="1200">
                <a:solidFill>
                  <a:srgbClr val="FFFFFF"/>
                </a:solidFill>
                <a:cs typeface="Segoe UI"/>
              </a:rPr>
              <a:t>Trigger code through events from a large array of inputs</a:t>
            </a:r>
          </a:p>
          <a:p>
            <a:pPr algn="ctr" defTabSz="844550">
              <a:spcBef>
                <a:spcPct val="0"/>
              </a:spcBef>
              <a:spcAft>
                <a:spcPct val="35000"/>
              </a:spcAft>
              <a:defRPr/>
            </a:pPr>
            <a:r>
              <a:rPr lang="en-US" sz="1200">
                <a:solidFill>
                  <a:srgbClr val="FFFFFF"/>
                </a:solidFill>
                <a:cs typeface="Segoe UI"/>
              </a:rPr>
              <a:t>Input and output bindings to external resources including databases and queues</a:t>
            </a:r>
          </a:p>
        </p:txBody>
      </p:sp>
      <p:sp>
        <p:nvSpPr>
          <p:cNvPr id="35" name="Rectangle 34">
            <a:extLst>
              <a:ext uri="{FF2B5EF4-FFF2-40B4-BE49-F238E27FC236}">
                <a16:creationId xmlns:a16="http://schemas.microsoft.com/office/drawing/2014/main" id="{354EA52C-E22A-44B0-B6CC-63470377A63B}"/>
              </a:ext>
            </a:extLst>
          </p:cNvPr>
          <p:cNvSpPr/>
          <p:nvPr/>
        </p:nvSpPr>
        <p:spPr bwMode="auto">
          <a:xfrm>
            <a:off x="3615228" y="1589820"/>
            <a:ext cx="1645920" cy="4402137"/>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36" name="Straight Connector 35">
            <a:extLst>
              <a:ext uri="{FF2B5EF4-FFF2-40B4-BE49-F238E27FC236}">
                <a16:creationId xmlns:a16="http://schemas.microsoft.com/office/drawing/2014/main" id="{EFF942DF-D14A-4F38-8F77-CA12B429635A}"/>
              </a:ext>
            </a:extLst>
          </p:cNvPr>
          <p:cNvCxnSpPr>
            <a:cxnSpLocks/>
          </p:cNvCxnSpPr>
          <p:nvPr/>
        </p:nvCxnSpPr>
        <p:spPr>
          <a:xfrm>
            <a:off x="4179303"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7" name="Rectangle 36">
            <a:extLst>
              <a:ext uri="{FF2B5EF4-FFF2-40B4-BE49-F238E27FC236}">
                <a16:creationId xmlns:a16="http://schemas.microsoft.com/office/drawing/2014/main" id="{E167D83E-FC6A-4EA9-A461-60C2916A862F}"/>
              </a:ext>
            </a:extLst>
          </p:cNvPr>
          <p:cNvSpPr/>
          <p:nvPr/>
        </p:nvSpPr>
        <p:spPr>
          <a:xfrm>
            <a:off x="3810988" y="4259041"/>
            <a:ext cx="1254398" cy="553998"/>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Secure, scalable messaging between services</a:t>
            </a:r>
          </a:p>
        </p:txBody>
      </p:sp>
      <p:grpSp>
        <p:nvGrpSpPr>
          <p:cNvPr id="38" name="Group 37">
            <a:extLst>
              <a:ext uri="{FF2B5EF4-FFF2-40B4-BE49-F238E27FC236}">
                <a16:creationId xmlns:a16="http://schemas.microsoft.com/office/drawing/2014/main" id="{22FFBAED-F008-4FF2-9F4E-E5612CE2498D}"/>
              </a:ext>
            </a:extLst>
          </p:cNvPr>
          <p:cNvGrpSpPr/>
          <p:nvPr/>
        </p:nvGrpSpPr>
        <p:grpSpPr>
          <a:xfrm>
            <a:off x="4104745" y="2280441"/>
            <a:ext cx="717980" cy="301251"/>
            <a:chOff x="5522126" y="5015614"/>
            <a:chExt cx="494558" cy="219646"/>
          </a:xfrm>
        </p:grpSpPr>
        <p:sp>
          <p:nvSpPr>
            <p:cNvPr id="39" name="AutoShape 131">
              <a:extLst>
                <a:ext uri="{FF2B5EF4-FFF2-40B4-BE49-F238E27FC236}">
                  <a16:creationId xmlns:a16="http://schemas.microsoft.com/office/drawing/2014/main" id="{2B6BC7EA-EBB7-4551-9DFD-9DD34C76EDB9}"/>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0" name="Rectangle 133">
              <a:extLst>
                <a:ext uri="{FF2B5EF4-FFF2-40B4-BE49-F238E27FC236}">
                  <a16:creationId xmlns:a16="http://schemas.microsoft.com/office/drawing/2014/main" id="{2AB70E0E-EFB9-435E-92B2-65CDCFB5B81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1" name="Rectangle 134">
              <a:extLst>
                <a:ext uri="{FF2B5EF4-FFF2-40B4-BE49-F238E27FC236}">
                  <a16:creationId xmlns:a16="http://schemas.microsoft.com/office/drawing/2014/main" id="{745AEEF1-003D-4768-9086-06D06F68108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Rectangle 135">
              <a:extLst>
                <a:ext uri="{FF2B5EF4-FFF2-40B4-BE49-F238E27FC236}">
                  <a16:creationId xmlns:a16="http://schemas.microsoft.com/office/drawing/2014/main" id="{9ABA3B69-F1A9-435B-9708-5BF402679CFC}"/>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Rectangle 136">
              <a:extLst>
                <a:ext uri="{FF2B5EF4-FFF2-40B4-BE49-F238E27FC236}">
                  <a16:creationId xmlns:a16="http://schemas.microsoft.com/office/drawing/2014/main" id="{7FF6F289-4867-4FB1-8DDE-838BB3B1CB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4" name="Rectangle 137">
              <a:extLst>
                <a:ext uri="{FF2B5EF4-FFF2-40B4-BE49-F238E27FC236}">
                  <a16:creationId xmlns:a16="http://schemas.microsoft.com/office/drawing/2014/main" id="{909AB7E5-AE6E-44DE-9828-9EE5270AE57C}"/>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5" name="Freeform 138">
              <a:extLst>
                <a:ext uri="{FF2B5EF4-FFF2-40B4-BE49-F238E27FC236}">
                  <a16:creationId xmlns:a16="http://schemas.microsoft.com/office/drawing/2014/main" id="{D37CACD2-78D7-4F09-BCBF-5A34BB25A59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47" name="Rectangle 46">
            <a:extLst>
              <a:ext uri="{FF2B5EF4-FFF2-40B4-BE49-F238E27FC236}">
                <a16:creationId xmlns:a16="http://schemas.microsoft.com/office/drawing/2014/main" id="{1428CA9A-BA38-406E-9F58-81A59454FCD4}"/>
              </a:ext>
            </a:extLst>
          </p:cNvPr>
          <p:cNvSpPr/>
          <p:nvPr/>
        </p:nvSpPr>
        <p:spPr bwMode="auto">
          <a:xfrm>
            <a:off x="1979300" y="1589820"/>
            <a:ext cx="1645920" cy="4402137"/>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48" name="Straight Connector 47">
            <a:extLst>
              <a:ext uri="{FF2B5EF4-FFF2-40B4-BE49-F238E27FC236}">
                <a16:creationId xmlns:a16="http://schemas.microsoft.com/office/drawing/2014/main" id="{7C23AF87-A019-4C00-8AB5-42CB3117B5DF}"/>
              </a:ext>
            </a:extLst>
          </p:cNvPr>
          <p:cNvCxnSpPr>
            <a:cxnSpLocks/>
          </p:cNvCxnSpPr>
          <p:nvPr/>
        </p:nvCxnSpPr>
        <p:spPr>
          <a:xfrm>
            <a:off x="254337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49" name="Rectangle 48">
            <a:extLst>
              <a:ext uri="{FF2B5EF4-FFF2-40B4-BE49-F238E27FC236}">
                <a16:creationId xmlns:a16="http://schemas.microsoft.com/office/drawing/2014/main" id="{875D47FB-B3E4-4E27-B157-77A077D5EAE5}"/>
              </a:ext>
            </a:extLst>
          </p:cNvPr>
          <p:cNvSpPr/>
          <p:nvPr/>
        </p:nvSpPr>
        <p:spPr>
          <a:xfrm>
            <a:off x="2175060"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Create long running, stateless and stateful services</a:t>
            </a:r>
          </a:p>
        </p:txBody>
      </p:sp>
      <p:grpSp>
        <p:nvGrpSpPr>
          <p:cNvPr id="50" name="Group 49">
            <a:extLst>
              <a:ext uri="{FF2B5EF4-FFF2-40B4-BE49-F238E27FC236}">
                <a16:creationId xmlns:a16="http://schemas.microsoft.com/office/drawing/2014/main" id="{870FCB92-F78B-4820-BFAE-6DF728526082}"/>
              </a:ext>
            </a:extLst>
          </p:cNvPr>
          <p:cNvGrpSpPr/>
          <p:nvPr/>
        </p:nvGrpSpPr>
        <p:grpSpPr>
          <a:xfrm>
            <a:off x="2604569" y="2201967"/>
            <a:ext cx="338452" cy="424747"/>
            <a:chOff x="4385537" y="4970593"/>
            <a:chExt cx="233132" cy="309689"/>
          </a:xfrm>
        </p:grpSpPr>
        <p:sp>
          <p:nvSpPr>
            <p:cNvPr id="51" name="Freeform: Shape 50">
              <a:extLst>
                <a:ext uri="{FF2B5EF4-FFF2-40B4-BE49-F238E27FC236}">
                  <a16:creationId xmlns:a16="http://schemas.microsoft.com/office/drawing/2014/main" id="{3D5811A7-1925-4776-8B3F-96CEE244D413}"/>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2" name="Freeform: Shape 51">
              <a:extLst>
                <a:ext uri="{FF2B5EF4-FFF2-40B4-BE49-F238E27FC236}">
                  <a16:creationId xmlns:a16="http://schemas.microsoft.com/office/drawing/2014/main" id="{5A928978-1833-4548-AD18-630C5129448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11B510BF-D936-4D75-94C0-58B682A8FB4D}"/>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55" name="Rectangle 54">
            <a:extLst>
              <a:ext uri="{FF2B5EF4-FFF2-40B4-BE49-F238E27FC236}">
                <a16:creationId xmlns:a16="http://schemas.microsoft.com/office/drawing/2014/main" id="{FAA47F3F-54A5-4424-B8DD-4513602124EB}"/>
              </a:ext>
            </a:extLst>
          </p:cNvPr>
          <p:cNvSpPr/>
          <p:nvPr/>
        </p:nvSpPr>
        <p:spPr bwMode="auto">
          <a:xfrm>
            <a:off x="341721" y="1589820"/>
            <a:ext cx="1645920" cy="4402137"/>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56" name="Straight Connector 55">
            <a:extLst>
              <a:ext uri="{FF2B5EF4-FFF2-40B4-BE49-F238E27FC236}">
                <a16:creationId xmlns:a16="http://schemas.microsoft.com/office/drawing/2014/main" id="{37B001C0-0E0E-4618-A86E-2F87065504E2}"/>
              </a:ext>
            </a:extLst>
          </p:cNvPr>
          <p:cNvCxnSpPr>
            <a:cxnSpLocks/>
          </p:cNvCxnSpPr>
          <p:nvPr/>
        </p:nvCxnSpPr>
        <p:spPr>
          <a:xfrm>
            <a:off x="905796"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57" name="Rectangle 56">
            <a:extLst>
              <a:ext uri="{FF2B5EF4-FFF2-40B4-BE49-F238E27FC236}">
                <a16:creationId xmlns:a16="http://schemas.microsoft.com/office/drawing/2014/main" id="{9139A909-6F06-4A54-965B-CFE60250E312}"/>
              </a:ext>
            </a:extLst>
          </p:cNvPr>
          <p:cNvSpPr/>
          <p:nvPr/>
        </p:nvSpPr>
        <p:spPr>
          <a:xfrm>
            <a:off x="537481"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Perform direct, secure, service-to-service method calls</a:t>
            </a:r>
          </a:p>
        </p:txBody>
      </p:sp>
      <p:grpSp>
        <p:nvGrpSpPr>
          <p:cNvPr id="58" name="Group 57">
            <a:extLst>
              <a:ext uri="{FF2B5EF4-FFF2-40B4-BE49-F238E27FC236}">
                <a16:creationId xmlns:a16="http://schemas.microsoft.com/office/drawing/2014/main" id="{06E4553F-5BE0-4763-9B71-CC628B669850}"/>
              </a:ext>
            </a:extLst>
          </p:cNvPr>
          <p:cNvGrpSpPr/>
          <p:nvPr/>
        </p:nvGrpSpPr>
        <p:grpSpPr>
          <a:xfrm>
            <a:off x="782800" y="2198024"/>
            <a:ext cx="607984" cy="430954"/>
            <a:chOff x="3018614" y="4968330"/>
            <a:chExt cx="418791" cy="314215"/>
          </a:xfrm>
        </p:grpSpPr>
        <p:sp>
          <p:nvSpPr>
            <p:cNvPr id="59" name="Rectangle 932">
              <a:extLst>
                <a:ext uri="{FF2B5EF4-FFF2-40B4-BE49-F238E27FC236}">
                  <a16:creationId xmlns:a16="http://schemas.microsoft.com/office/drawing/2014/main" id="{022062D9-DAA0-4A82-BCF4-0831B13BF4C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 name="Freeform 933">
              <a:extLst>
                <a:ext uri="{FF2B5EF4-FFF2-40B4-BE49-F238E27FC236}">
                  <a16:creationId xmlns:a16="http://schemas.microsoft.com/office/drawing/2014/main" id="{98391557-6818-4963-8EE4-22AE9E98A63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 name="Freeform 934">
              <a:extLst>
                <a:ext uri="{FF2B5EF4-FFF2-40B4-BE49-F238E27FC236}">
                  <a16:creationId xmlns:a16="http://schemas.microsoft.com/office/drawing/2014/main" id="{C4DBDBAF-94F6-463D-A0B8-2ED421C7486F}"/>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 name="Rectangle 936">
              <a:extLst>
                <a:ext uri="{FF2B5EF4-FFF2-40B4-BE49-F238E27FC236}">
                  <a16:creationId xmlns:a16="http://schemas.microsoft.com/office/drawing/2014/main" id="{D0803D19-1BC3-42F8-A88C-61151A5244CA}"/>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 name="Rectangle 937">
              <a:extLst>
                <a:ext uri="{FF2B5EF4-FFF2-40B4-BE49-F238E27FC236}">
                  <a16:creationId xmlns:a16="http://schemas.microsoft.com/office/drawing/2014/main" id="{88023096-E9B6-4076-8E49-392A05043947}"/>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Oval 938">
              <a:extLst>
                <a:ext uri="{FF2B5EF4-FFF2-40B4-BE49-F238E27FC236}">
                  <a16:creationId xmlns:a16="http://schemas.microsoft.com/office/drawing/2014/main" id="{882B27B6-B68F-42DD-9990-CAB04DA1E61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 name="Rectangle 939">
              <a:extLst>
                <a:ext uri="{FF2B5EF4-FFF2-40B4-BE49-F238E27FC236}">
                  <a16:creationId xmlns:a16="http://schemas.microsoft.com/office/drawing/2014/main" id="{3C0C52D9-E4EB-4CF5-9B13-9D6FF279CE7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6" name="Oval 940">
              <a:extLst>
                <a:ext uri="{FF2B5EF4-FFF2-40B4-BE49-F238E27FC236}">
                  <a16:creationId xmlns:a16="http://schemas.microsoft.com/office/drawing/2014/main" id="{9188D0F1-3952-4C4D-BF04-01E1CAD7EDEA}"/>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7" name="Oval 941">
              <a:extLst>
                <a:ext uri="{FF2B5EF4-FFF2-40B4-BE49-F238E27FC236}">
                  <a16:creationId xmlns:a16="http://schemas.microsoft.com/office/drawing/2014/main" id="{E7614756-D83E-4615-A171-A28C0BD964FF}"/>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8" name="Oval 942">
              <a:extLst>
                <a:ext uri="{FF2B5EF4-FFF2-40B4-BE49-F238E27FC236}">
                  <a16:creationId xmlns:a16="http://schemas.microsoft.com/office/drawing/2014/main" id="{A031D2AF-F558-4930-B82E-DAE97BF9464C}"/>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9" name="Rectangle 943">
              <a:extLst>
                <a:ext uri="{FF2B5EF4-FFF2-40B4-BE49-F238E27FC236}">
                  <a16:creationId xmlns:a16="http://schemas.microsoft.com/office/drawing/2014/main" id="{93DA7A50-646D-4DC5-AF91-8155D069D6E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 name="Rectangle 944" descr="component solutions">
              <a:extLst>
                <a:ext uri="{FF2B5EF4-FFF2-40B4-BE49-F238E27FC236}">
                  <a16:creationId xmlns:a16="http://schemas.microsoft.com/office/drawing/2014/main" id="{E3C12C98-0734-4D16-82E7-66CC44125EE5}"/>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 name="Freeform 945">
              <a:extLst>
                <a:ext uri="{FF2B5EF4-FFF2-40B4-BE49-F238E27FC236}">
                  <a16:creationId xmlns:a16="http://schemas.microsoft.com/office/drawing/2014/main" id="{6885760A-951F-48D3-B286-42FCB0BCC8C8}"/>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 name="Freeform 946">
              <a:extLst>
                <a:ext uri="{FF2B5EF4-FFF2-40B4-BE49-F238E27FC236}">
                  <a16:creationId xmlns:a16="http://schemas.microsoft.com/office/drawing/2014/main" id="{FFDE5348-F9B8-4EC6-9FC5-8DC87C05E9C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 name="Freeform 947">
              <a:extLst>
                <a:ext uri="{FF2B5EF4-FFF2-40B4-BE49-F238E27FC236}">
                  <a16:creationId xmlns:a16="http://schemas.microsoft.com/office/drawing/2014/main" id="{F4E2E257-B0EB-4CD6-B344-D4100073B4BF}"/>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74" name="AutoShape 124">
            <a:extLst>
              <a:ext uri="{FF2B5EF4-FFF2-40B4-BE49-F238E27FC236}">
                <a16:creationId xmlns:a16="http://schemas.microsoft.com/office/drawing/2014/main" id="{F6A89775-65E1-4055-84BE-2E46CD77FCA1}"/>
              </a:ext>
            </a:extLst>
          </p:cNvPr>
          <p:cNvSpPr>
            <a:spLocks noChangeAspect="1" noChangeArrowheads="1" noTextEdit="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5" name="Rectangle 127">
            <a:extLst>
              <a:ext uri="{FF2B5EF4-FFF2-40B4-BE49-F238E27FC236}">
                <a16:creationId xmlns:a16="http://schemas.microsoft.com/office/drawing/2014/main" id="{D0B5383A-5CEC-4DD7-A884-F9C83E78003F}"/>
              </a:ext>
            </a:extLst>
          </p:cNvPr>
          <p:cNvSpPr>
            <a:spLocks noChangeArrowheads="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78" name="signup issues" descr="signup issues, key">
            <a:extLst>
              <a:ext uri="{FF2B5EF4-FFF2-40B4-BE49-F238E27FC236}">
                <a16:creationId xmlns:a16="http://schemas.microsoft.com/office/drawing/2014/main" id="{A44E6797-7258-4829-822D-C9E89A30509D}"/>
              </a:ext>
            </a:extLst>
          </p:cNvPr>
          <p:cNvGrpSpPr/>
          <p:nvPr/>
        </p:nvGrpSpPr>
        <p:grpSpPr>
          <a:xfrm rot="18878040">
            <a:off x="10841216" y="2320712"/>
            <a:ext cx="311736" cy="311677"/>
            <a:chOff x="5411441" y="4807980"/>
            <a:chExt cx="440767" cy="440681"/>
          </a:xfrm>
          <a:solidFill>
            <a:srgbClr val="121D2F"/>
          </a:solidFill>
        </p:grpSpPr>
        <p:sp>
          <p:nvSpPr>
            <p:cNvPr id="79" name="Freeform: Shape 78">
              <a:extLst>
                <a:ext uri="{FF2B5EF4-FFF2-40B4-BE49-F238E27FC236}">
                  <a16:creationId xmlns:a16="http://schemas.microsoft.com/office/drawing/2014/main" id="{7291DDED-179C-4EA1-85A2-74D28A5CAD4C}"/>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0" name="Freeform: Shape 79">
              <a:extLst>
                <a:ext uri="{FF2B5EF4-FFF2-40B4-BE49-F238E27FC236}">
                  <a16:creationId xmlns:a16="http://schemas.microsoft.com/office/drawing/2014/main" id="{D0700BB9-FBF2-4845-91C1-593708A47C33}"/>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1" name="Freeform: Shape 80">
              <a:extLst>
                <a:ext uri="{FF2B5EF4-FFF2-40B4-BE49-F238E27FC236}">
                  <a16:creationId xmlns:a16="http://schemas.microsoft.com/office/drawing/2014/main" id="{57BD5E27-0206-463E-A249-5A4F96F4B8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159" name="Graphic 67">
            <a:extLst>
              <a:ext uri="{FF2B5EF4-FFF2-40B4-BE49-F238E27FC236}">
                <a16:creationId xmlns:a16="http://schemas.microsoft.com/office/drawing/2014/main" id="{23021E7F-D9F1-465D-9CB2-33CAA99F7089}"/>
              </a:ext>
            </a:extLst>
          </p:cNvPr>
          <p:cNvGrpSpPr/>
          <p:nvPr/>
        </p:nvGrpSpPr>
        <p:grpSpPr>
          <a:xfrm>
            <a:off x="10733775" y="2144988"/>
            <a:ext cx="474356" cy="600947"/>
            <a:chOff x="8679465" y="4088478"/>
            <a:chExt cx="360069" cy="456160"/>
          </a:xfrm>
        </p:grpSpPr>
        <p:sp>
          <p:nvSpPr>
            <p:cNvPr id="160" name="Freeform: Shape 159">
              <a:extLst>
                <a:ext uri="{FF2B5EF4-FFF2-40B4-BE49-F238E27FC236}">
                  <a16:creationId xmlns:a16="http://schemas.microsoft.com/office/drawing/2014/main" id="{0624F562-F93F-4203-9938-678D48A2A7D2}"/>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1EC0A97-174D-492A-B4CF-0C802E04B3BC}"/>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nvGrpSpPr>
          <p:cNvPr id="162" name="Graphic 93">
            <a:extLst>
              <a:ext uri="{FF2B5EF4-FFF2-40B4-BE49-F238E27FC236}">
                <a16:creationId xmlns:a16="http://schemas.microsoft.com/office/drawing/2014/main" id="{C43DE1AB-75D9-49FE-A82C-BD50DAEA51DD}"/>
              </a:ext>
            </a:extLst>
          </p:cNvPr>
          <p:cNvGrpSpPr/>
          <p:nvPr/>
        </p:nvGrpSpPr>
        <p:grpSpPr>
          <a:xfrm>
            <a:off x="5690934" y="2052841"/>
            <a:ext cx="880983" cy="702855"/>
            <a:chOff x="5288230" y="4148737"/>
            <a:chExt cx="486893" cy="388447"/>
          </a:xfrm>
        </p:grpSpPr>
        <p:sp>
          <p:nvSpPr>
            <p:cNvPr id="163" name="Freeform: Shape 162">
              <a:extLst>
                <a:ext uri="{FF2B5EF4-FFF2-40B4-BE49-F238E27FC236}">
                  <a16:creationId xmlns:a16="http://schemas.microsoft.com/office/drawing/2014/main" id="{4C9BC48F-EAFA-4C46-8E26-A05274B8A22D}"/>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DD418FA-08D6-47BA-8F77-07E9F312C977}"/>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F8668B-8484-492E-9ABE-6F28F31DB34F}"/>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342F3E8-42F0-42C0-9DB3-661A2EDBEEDC}"/>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DBA592C-F2AF-4565-B01C-8F4FE416C088}"/>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799D289-49A7-464B-8042-FB750BCD4688}"/>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spTree>
    <p:extLst>
      <p:ext uri="{BB962C8B-B14F-4D97-AF65-F5344CB8AC3E}">
        <p14:creationId xmlns:p14="http://schemas.microsoft.com/office/powerpoint/2010/main" val="14283985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Service invocation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1223" y="457200"/>
            <a:ext cx="668837" cy="549656"/>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555922" y="2509116"/>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315465" y="2509469"/>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981930" y="3312235"/>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01562" y="2992829"/>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2890" y="2988677"/>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p:cNvCxnSpPr>
          <p:nvPr/>
        </p:nvCxnSpPr>
        <p:spPr>
          <a:xfrm>
            <a:off x="8836290" y="3312234"/>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0FC5A40-CD98-4838-94DC-7D3FCAACC353}"/>
              </a:ext>
            </a:extLst>
          </p:cNvPr>
          <p:cNvCxnSpPr>
            <a:cxnSpLocks/>
          </p:cNvCxnSpPr>
          <p:nvPr/>
        </p:nvCxnSpPr>
        <p:spPr>
          <a:xfrm flipH="1" flipV="1">
            <a:off x="883629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FD68DE0-47AB-4DE2-854F-6E74641C48E8}"/>
              </a:ext>
            </a:extLst>
          </p:cNvPr>
          <p:cNvCxnSpPr>
            <a:cxnSpLocks/>
          </p:cNvCxnSpPr>
          <p:nvPr/>
        </p:nvCxnSpPr>
        <p:spPr>
          <a:xfrm flipH="1" flipV="1">
            <a:off x="298193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A2134-2578-4AC4-AF95-A81635049CC7}"/>
              </a:ext>
            </a:extLst>
          </p:cNvPr>
          <p:cNvCxnSpPr>
            <a:cxnSpLocks/>
            <a:stCxn id="76" idx="1"/>
            <a:endCxn id="64" idx="0"/>
          </p:cNvCxnSpPr>
          <p:nvPr/>
        </p:nvCxnSpPr>
        <p:spPr>
          <a:xfrm rot="10800000" flipV="1">
            <a:off x="4123262" y="2216921"/>
            <a:ext cx="474198" cy="775907"/>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8FCFA1-716C-498A-AC9E-EBA99E898225}"/>
              </a:ext>
            </a:extLst>
          </p:cNvPr>
          <p:cNvCxnSpPr>
            <a:cxnSpLocks/>
          </p:cNvCxnSpPr>
          <p:nvPr/>
        </p:nvCxnSpPr>
        <p:spPr>
          <a:xfrm>
            <a:off x="4544962" y="3312234"/>
            <a:ext cx="3447928"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55B860-8BE6-4E83-A47A-8FAEE4C4AE99}"/>
              </a:ext>
            </a:extLst>
          </p:cNvPr>
          <p:cNvCxnSpPr>
            <a:cxnSpLocks/>
          </p:cNvCxnSpPr>
          <p:nvPr/>
        </p:nvCxnSpPr>
        <p:spPr>
          <a:xfrm flipH="1" flipV="1">
            <a:off x="4544962" y="3590729"/>
            <a:ext cx="3447928"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8074C64-7B2C-4AC6-8F70-D85C2E225B3C}"/>
              </a:ext>
            </a:extLst>
          </p:cNvPr>
          <p:cNvGrpSpPr/>
          <p:nvPr/>
        </p:nvGrpSpPr>
        <p:grpSpPr>
          <a:xfrm>
            <a:off x="4597460" y="1724939"/>
            <a:ext cx="3788865" cy="983966"/>
            <a:chOff x="4597460" y="1724939"/>
            <a:chExt cx="3788865" cy="983966"/>
          </a:xfrm>
        </p:grpSpPr>
        <p:pic>
          <p:nvPicPr>
            <p:cNvPr id="76" name="Graphic 75">
              <a:extLst>
                <a:ext uri="{FF2B5EF4-FFF2-40B4-BE49-F238E27FC236}">
                  <a16:creationId xmlns:a16="http://schemas.microsoft.com/office/drawing/2014/main" id="{CDD6C260-9A4E-4453-9EFC-F1EAB92FE64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4597460" y="1724939"/>
              <a:ext cx="843400" cy="983966"/>
            </a:xfrm>
            <a:prstGeom prst="rect">
              <a:avLst/>
            </a:prstGeom>
            <a:effectLst/>
          </p:spPr>
        </p:pic>
        <p:sp>
          <p:nvSpPr>
            <p:cNvPr id="104" name="TextBox 103">
              <a:extLst>
                <a:ext uri="{FF2B5EF4-FFF2-40B4-BE49-F238E27FC236}">
                  <a16:creationId xmlns:a16="http://schemas.microsoft.com/office/drawing/2014/main" id="{2258E445-347D-4DCB-83E1-D31896A55958}"/>
                </a:ext>
              </a:extLst>
            </p:cNvPr>
            <p:cNvSpPr txBox="1"/>
            <p:nvPr/>
          </p:nvSpPr>
          <p:spPr>
            <a:xfrm>
              <a:off x="4664280" y="2031075"/>
              <a:ext cx="671659" cy="276999"/>
            </a:xfrm>
            <a:prstGeom prst="rect">
              <a:avLst/>
            </a:prstGeom>
            <a:noFill/>
          </p:spPr>
          <p:txBody>
            <a:bodyPr wrap="none" lIns="0" tIns="0" rIns="0" bIns="0" rtlCol="0">
              <a:spAutoFit/>
            </a:bodyPr>
            <a:lstStyle/>
            <a:p>
              <a:r>
                <a:rPr lang="en-US" err="1">
                  <a:solidFill>
                    <a:srgbClr val="202192"/>
                  </a:solidFill>
                  <a:latin typeface="+mj-lt"/>
                </a:rPr>
                <a:t>mDNS</a:t>
              </a:r>
              <a:endParaRPr lang="en-US">
                <a:solidFill>
                  <a:srgbClr val="202192"/>
                </a:solidFill>
                <a:latin typeface="+mj-lt"/>
              </a:endParaRPr>
            </a:p>
          </p:txBody>
        </p:sp>
        <p:sp>
          <p:nvSpPr>
            <p:cNvPr id="111" name="TextBox 110">
              <a:extLst>
                <a:ext uri="{FF2B5EF4-FFF2-40B4-BE49-F238E27FC236}">
                  <a16:creationId xmlns:a16="http://schemas.microsoft.com/office/drawing/2014/main" id="{B7E1473A-6579-466F-BF31-4C95C6F4115E}"/>
                </a:ext>
              </a:extLst>
            </p:cNvPr>
            <p:cNvSpPr txBox="1"/>
            <p:nvPr/>
          </p:nvSpPr>
          <p:spPr>
            <a:xfrm>
              <a:off x="5572322" y="1939923"/>
              <a:ext cx="2814003" cy="553998"/>
            </a:xfrm>
            <a:prstGeom prst="rect">
              <a:avLst/>
            </a:prstGeom>
            <a:noFill/>
          </p:spPr>
          <p:txBody>
            <a:bodyPr wrap="square" lIns="0" tIns="0" rIns="0" bIns="0" rtlCol="0">
              <a:spAutoFit/>
            </a:bodyPr>
            <a:lstStyle/>
            <a:p>
              <a:r>
                <a:rPr lang="en-US">
                  <a:solidFill>
                    <a:srgbClr val="202192"/>
                  </a:solidFill>
                  <a:latin typeface="+mj-lt"/>
                </a:rPr>
                <a:t>Multicast DNS component for service discovery</a:t>
              </a:r>
            </a:p>
          </p:txBody>
        </p:sp>
      </p:grpSp>
      <p:grpSp>
        <p:nvGrpSpPr>
          <p:cNvPr id="9" name="Group 8">
            <a:extLst>
              <a:ext uri="{FF2B5EF4-FFF2-40B4-BE49-F238E27FC236}">
                <a16:creationId xmlns:a16="http://schemas.microsoft.com/office/drawing/2014/main" id="{D2D717BD-45F9-4356-87EF-AE2439A85A72}"/>
              </a:ext>
            </a:extLst>
          </p:cNvPr>
          <p:cNvGrpSpPr/>
          <p:nvPr/>
        </p:nvGrpSpPr>
        <p:grpSpPr>
          <a:xfrm>
            <a:off x="5120808" y="3751612"/>
            <a:ext cx="2578650" cy="442064"/>
            <a:chOff x="5120808" y="3751612"/>
            <a:chExt cx="2578650" cy="442064"/>
          </a:xfrm>
        </p:grpSpPr>
        <p:pic>
          <p:nvPicPr>
            <p:cNvPr id="115" name="Graphic 114">
              <a:extLst>
                <a:ext uri="{FF2B5EF4-FFF2-40B4-BE49-F238E27FC236}">
                  <a16:creationId xmlns:a16="http://schemas.microsoft.com/office/drawing/2014/main" id="{EA4A55B7-9DA2-4EBB-BAA3-339F3728B5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0808" y="3751612"/>
              <a:ext cx="384968" cy="442064"/>
            </a:xfrm>
            <a:prstGeom prst="rect">
              <a:avLst/>
            </a:prstGeom>
          </p:spPr>
        </p:pic>
        <p:sp>
          <p:nvSpPr>
            <p:cNvPr id="116" name="TextBox 115">
              <a:extLst>
                <a:ext uri="{FF2B5EF4-FFF2-40B4-BE49-F238E27FC236}">
                  <a16:creationId xmlns:a16="http://schemas.microsoft.com/office/drawing/2014/main" id="{8EDE923D-C94E-4BCC-91FA-C5D8E38BEC73}"/>
                </a:ext>
              </a:extLst>
            </p:cNvPr>
            <p:cNvSpPr txBox="1"/>
            <p:nvPr/>
          </p:nvSpPr>
          <p:spPr>
            <a:xfrm>
              <a:off x="5635594" y="3834144"/>
              <a:ext cx="2063864" cy="276999"/>
            </a:xfrm>
            <a:prstGeom prst="rect">
              <a:avLst/>
            </a:prstGeom>
            <a:noFill/>
          </p:spPr>
          <p:txBody>
            <a:bodyPr wrap="square" lIns="0" tIns="0" rIns="0" bIns="0" rtlCol="0">
              <a:spAutoFit/>
            </a:bodyPr>
            <a:lstStyle/>
            <a:p>
              <a:r>
                <a:rPr lang="en-US" err="1">
                  <a:solidFill>
                    <a:srgbClr val="202192"/>
                  </a:solidFill>
                  <a:latin typeface="+mj-lt"/>
                </a:rPr>
                <a:t>mTLS</a:t>
              </a:r>
              <a:r>
                <a:rPr lang="en-US">
                  <a:solidFill>
                    <a:srgbClr val="202192"/>
                  </a:solidFill>
                  <a:latin typeface="+mj-lt"/>
                </a:rPr>
                <a:t> encryption</a:t>
              </a:r>
            </a:p>
          </p:txBody>
        </p:sp>
      </p:grpSp>
      <p:grpSp>
        <p:nvGrpSpPr>
          <p:cNvPr id="6" name="Group 5">
            <a:extLst>
              <a:ext uri="{FF2B5EF4-FFF2-40B4-BE49-F238E27FC236}">
                <a16:creationId xmlns:a16="http://schemas.microsoft.com/office/drawing/2014/main" id="{6B12B890-A243-4E76-8462-B8794E5DC4BD}"/>
              </a:ext>
            </a:extLst>
          </p:cNvPr>
          <p:cNvGrpSpPr/>
          <p:nvPr/>
        </p:nvGrpSpPr>
        <p:grpSpPr>
          <a:xfrm>
            <a:off x="279401" y="4653121"/>
            <a:ext cx="6672640" cy="1452069"/>
            <a:chOff x="279401" y="4653121"/>
            <a:chExt cx="6672640" cy="145206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653121"/>
              <a:ext cx="667264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http://localhost:3500/v1.0/invoke/servicea/method/neworder</a:t>
              </a:r>
            </a:p>
          </p:txBody>
        </p:sp>
        <p:sp>
          <p:nvSpPr>
            <p:cNvPr id="3" name="TextBox 2">
              <a:extLst>
                <a:ext uri="{FF2B5EF4-FFF2-40B4-BE49-F238E27FC236}">
                  <a16:creationId xmlns:a16="http://schemas.microsoft.com/office/drawing/2014/main" id="{35E20C36-1832-465B-96FE-798209AE3FBF}"/>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grpSp>
        <p:nvGrpSpPr>
          <p:cNvPr id="7" name="Group 6">
            <a:extLst>
              <a:ext uri="{FF2B5EF4-FFF2-40B4-BE49-F238E27FC236}">
                <a16:creationId xmlns:a16="http://schemas.microsoft.com/office/drawing/2014/main" id="{7F052B38-27C3-4002-9E85-DB34ACC1240F}"/>
              </a:ext>
            </a:extLst>
          </p:cNvPr>
          <p:cNvGrpSpPr/>
          <p:nvPr/>
        </p:nvGrpSpPr>
        <p:grpSpPr>
          <a:xfrm>
            <a:off x="7404202" y="4653121"/>
            <a:ext cx="4052738" cy="1452069"/>
            <a:chOff x="7404202" y="4653121"/>
            <a:chExt cx="4052738" cy="145206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653121"/>
              <a:ext cx="4052738"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http://10.0.0.2:8000/neworder</a:t>
              </a:r>
            </a:p>
          </p:txBody>
        </p:sp>
        <p:sp>
          <p:nvSpPr>
            <p:cNvPr id="5" name="TextBox 4">
              <a:extLst>
                <a:ext uri="{FF2B5EF4-FFF2-40B4-BE49-F238E27FC236}">
                  <a16:creationId xmlns:a16="http://schemas.microsoft.com/office/drawing/2014/main" id="{98EC4F50-368E-4364-8AA2-4B85959FE385}"/>
                </a:ext>
              </a:extLst>
            </p:cNvPr>
            <p:cNvSpPr txBox="1"/>
            <p:nvPr/>
          </p:nvSpPr>
          <p:spPr>
            <a:xfrm>
              <a:off x="7892981"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Tree>
    <p:extLst>
      <p:ext uri="{BB962C8B-B14F-4D97-AF65-F5344CB8AC3E}">
        <p14:creationId xmlns:p14="http://schemas.microsoft.com/office/powerpoint/2010/main" val="253393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0"/>
                                  </p:stCondLst>
                                  <p:childTnLst>
                                    <p:animMotion origin="layout" path="M 2.70833E-6 1.85185E-6 L 2.70833E-6 0.02569 " pathEditMode="relative" rAng="0" ptsTypes="AA">
                                      <p:cBhvr>
                                        <p:cTn id="34" dur="500" spd="-100000" fill="hold"/>
                                        <p:tgtEl>
                                          <p:spTgt spid="6"/>
                                        </p:tgtEl>
                                        <p:attrNameLst>
                                          <p:attrName>ppt_x</p:attrName>
                                          <p:attrName>ppt_y</p:attrName>
                                        </p:attrNameLst>
                                      </p:cBhvr>
                                      <p:rCtr x="0" y="1273"/>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42" presetClass="path" presetSubtype="0" decel="100000" fill="hold" nodeType="withEffect">
                                  <p:stCondLst>
                                    <p:cond delay="0"/>
                                  </p:stCondLst>
                                  <p:childTnLst>
                                    <p:animMotion origin="layout" path="M 2.70833E-6 1.85185E-6 L 2.70833E-6 0.02569 " pathEditMode="relative" rAng="0" ptsTypes="AA">
                                      <p:cBhvr>
                                        <p:cTn id="41" dur="500" spd="-100000" fill="hold"/>
                                        <p:tgtEl>
                                          <p:spTgt spid="8"/>
                                        </p:tgtEl>
                                        <p:attrNameLst>
                                          <p:attrName>ppt_x</p:attrName>
                                          <p:attrName>ppt_y</p:attrName>
                                        </p:attrNameLst>
                                      </p:cBhvr>
                                      <p:rCtr x="0" y="1273"/>
                                    </p:animMotion>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left)">
                                      <p:cBhvr>
                                        <p:cTn id="50" dur="500"/>
                                        <p:tgtEl>
                                          <p:spTgt spid="89"/>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42" presetClass="path" presetSubtype="0" decel="100000" fill="hold" nodeType="withEffect">
                                  <p:stCondLst>
                                    <p:cond delay="0"/>
                                  </p:stCondLst>
                                  <p:childTnLst>
                                    <p:animMotion origin="layout" path="M 2.70833E-6 1.85185E-6 L 2.70833E-6 0.02569 " pathEditMode="relative" rAng="0" ptsTypes="AA">
                                      <p:cBhvr>
                                        <p:cTn id="55" dur="500" spd="-100000" fill="hold"/>
                                        <p:tgtEl>
                                          <p:spTgt spid="9"/>
                                        </p:tgtEl>
                                        <p:attrNameLst>
                                          <p:attrName>ppt_x</p:attrName>
                                          <p:attrName>ppt_y</p:attrName>
                                        </p:attrNameLst>
                                      </p:cBhvr>
                                      <p:rCtr x="0" y="1273"/>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500"/>
                                        <p:tgtEl>
                                          <p:spTgt spid="72"/>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42" presetClass="path" presetSubtype="0" decel="100000" fill="hold" nodeType="withEffect">
                                  <p:stCondLst>
                                    <p:cond delay="0"/>
                                  </p:stCondLst>
                                  <p:childTnLst>
                                    <p:animMotion origin="layout" path="M 2.70833E-6 1.85185E-6 L 2.70833E-6 0.02569 " pathEditMode="relative" rAng="0" ptsTypes="AA">
                                      <p:cBhvr>
                                        <p:cTn id="65" dur="500" spd="-100000" fill="hold"/>
                                        <p:tgtEl>
                                          <p:spTgt spid="7"/>
                                        </p:tgtEl>
                                        <p:attrNameLst>
                                          <p:attrName>ppt_x</p:attrName>
                                          <p:attrName>ppt_y</p:attrName>
                                        </p:attrNameLst>
                                      </p:cBhvr>
                                      <p:rCtr x="0" y="1273"/>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wipe(right)">
                                      <p:cBhvr>
                                        <p:cTn id="70" dur="500"/>
                                        <p:tgtEl>
                                          <p:spTgt spid="78"/>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right)">
                                      <p:cBhvr>
                                        <p:cTn id="74" dur="500"/>
                                        <p:tgtEl>
                                          <p:spTgt spid="91"/>
                                        </p:tgtEl>
                                      </p:cBhvr>
                                    </p:animEffect>
                                  </p:childTnLst>
                                </p:cTn>
                              </p:par>
                            </p:childTnLst>
                          </p:cTn>
                        </p:par>
                        <p:par>
                          <p:cTn id="75" fill="hold">
                            <p:stCondLst>
                              <p:cond delay="1000"/>
                            </p:stCondLst>
                            <p:childTnLst>
                              <p:par>
                                <p:cTn id="76" presetID="22" presetClass="entr" presetSubtype="2"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right)">
                                      <p:cBhvr>
                                        <p:cTn id="7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207919391"/>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944937" y="3404530"/>
            <a:ext cx="5829274" cy="646331"/>
          </a:xfrm>
          <a:prstGeom prst="rect">
            <a:avLst/>
          </a:prstGeom>
          <a:noFill/>
        </p:spPr>
        <p:txBody>
          <a:bodyPr wrap="square" lIns="0" tIns="0" rIns="0" bIns="0" rtlCol="0">
            <a:spAutoFit/>
          </a:bodyPr>
          <a:lstStyle/>
          <a:p>
            <a:pPr algn="ctr"/>
            <a:r>
              <a:rPr lang="en-US" sz="2400">
                <a:solidFill>
                  <a:srgbClr val="202192"/>
                </a:solidFill>
                <a:latin typeface="+mj-lt"/>
              </a:rPr>
              <a:t>POST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2190415" y="4264677"/>
            <a:ext cx="3338318" cy="1292662"/>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lvl="0" defTabSz="932472" fontAlgn="base">
              <a:spcBef>
                <a:spcPct val="0"/>
              </a:spcBef>
            </a:pPr>
            <a:r>
              <a:rPr lang="en-US">
                <a:solidFill>
                  <a:srgbClr val="202192"/>
                </a:solidFill>
                <a:latin typeface="Consolas" panose="020B0609020204030204" pitchFamily="49" charset="0"/>
                <a:ea typeface="Segoe UI Symbol"/>
              </a:rPr>
              <a:t>[{</a:t>
            </a:r>
          </a:p>
          <a:p>
            <a:pPr lvl="0" defTabSz="932472" fontAlgn="base">
              <a:spcBef>
                <a:spcPct val="0"/>
              </a:spcBef>
            </a:pPr>
            <a:r>
              <a:rPr lang="en-US">
                <a:solidFill>
                  <a:srgbClr val="202192"/>
                </a:solidFill>
                <a:latin typeface="Consolas" panose="020B0609020204030204" pitchFamily="49" charset="0"/>
                <a:ea typeface="Segoe UI Symbol"/>
              </a:rPr>
              <a:t>   "key": "weapon",</a:t>
            </a:r>
          </a:p>
          <a:p>
            <a:pPr lvl="0" defTabSz="932472"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lvl="0" defTabSz="932472"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5395328" y="2411019"/>
            <a:ext cx="1395075" cy="269304"/>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6624637" y="2115983"/>
            <a:ext cx="4961072" cy="859376"/>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171779567"/>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5395328" y="2411019"/>
            <a:ext cx="1395075" cy="269304"/>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6624637" y="2115983"/>
            <a:ext cx="4961072" cy="859376"/>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4264293" y="2988576"/>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extLst>
              <p:ext uri="{D42A27DB-BD31-4B8C-83A1-F6EECF244321}">
                <p14:modId xmlns:p14="http://schemas.microsoft.com/office/powerpoint/2010/main" val="3050178771"/>
              </p:ext>
            </p:extLst>
          </p:nvPr>
        </p:nvGraphicFramePr>
        <p:xfrm>
          <a:off x="14264293"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12917957" y="2117285"/>
            <a:ext cx="4961072" cy="859376"/>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Azure CosmosDB</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944937" y="3499780"/>
            <a:ext cx="5829274" cy="1428382"/>
            <a:chOff x="944937" y="3499780"/>
            <a:chExt cx="5829274" cy="1428382"/>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a:solidFill>
                    <a:srgbClr val="202192"/>
                  </a:solidFill>
                  <a:latin typeface="+mj-lt"/>
                </a:rPr>
                <a:t>GET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a:solidFill>
                    <a:srgbClr val="202192"/>
                  </a:solidFill>
                  <a:effectLst/>
                  <a:latin typeface="Consolas" panose="020B0609020204030204" pitchFamily="49" charset="0"/>
                  <a:ea typeface="Segoe UI Symbol" panose="020B0502040204020203" pitchFamily="34" charset="0"/>
                  <a:cs typeface="+mn-cs"/>
                </a:rPr>
                <a:t>"</a:t>
              </a:r>
              <a:r>
                <a:rPr lang="en-US" kern="1200" err="1">
                  <a:solidFill>
                    <a:srgbClr val="202192"/>
                  </a:solidFill>
                  <a:effectLst/>
                  <a:latin typeface="Consolas" panose="020B0609020204030204" pitchFamily="49" charset="0"/>
                  <a:ea typeface="Segoe UI Symbol" panose="020B0502040204020203" pitchFamily="34" charset="0"/>
                  <a:cs typeface="+mn-cs"/>
                </a:rPr>
                <a:t>DeathStar</a:t>
              </a:r>
              <a:r>
                <a:rPr lang="en-US" kern="1200">
                  <a:solidFill>
                    <a:srgbClr val="202192"/>
                  </a:solidFill>
                  <a:effectLst/>
                  <a:latin typeface="Consolas" panose="020B0609020204030204" pitchFamily="49" charset="0"/>
                  <a:ea typeface="Segoe UI Symbol" panose="020B0502040204020203" pitchFamily="34" charset="0"/>
                  <a:cs typeface="+mn-cs"/>
                </a:rPr>
                <a:t>"</a:t>
              </a:r>
              <a:endParaRPr lang="en-US" sz="1400">
                <a:effectLst/>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5607931" y="2987274"/>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2203628138"/>
              </p:ext>
            </p:extLst>
          </p:nvPr>
        </p:nvGraphicFramePr>
        <p:xfrm>
          <a:off x="15607931"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5395328" y="2411019"/>
            <a:ext cx="1395075" cy="269304"/>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4261595" y="2115983"/>
            <a:ext cx="4961072" cy="859376"/>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7973540" y="2988576"/>
            <a:ext cx="3614736" cy="811237"/>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extLst>
              <p:ext uri="{D42A27DB-BD31-4B8C-83A1-F6EECF244321}">
                <p14:modId xmlns:p14="http://schemas.microsoft.com/office/powerpoint/2010/main" val="3982470812"/>
              </p:ext>
            </p:extLst>
          </p:nvPr>
        </p:nvGraphicFramePr>
        <p:xfrm>
          <a:off x="7973540"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6627204" y="2117285"/>
            <a:ext cx="4961072" cy="859376"/>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Azure CosmosDB</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944937" y="3499780"/>
            <a:ext cx="5829274" cy="1428382"/>
            <a:chOff x="944937" y="3499780"/>
            <a:chExt cx="5829274" cy="1428382"/>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a:solidFill>
                    <a:srgbClr val="202192"/>
                  </a:solidFill>
                  <a:latin typeface="+mj-lt"/>
                </a:rPr>
                <a:t>GET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a:solidFill>
                    <a:srgbClr val="202192"/>
                  </a:solidFill>
                  <a:effectLst/>
                  <a:latin typeface="Consolas" panose="020B0609020204030204" pitchFamily="49" charset="0"/>
                  <a:ea typeface="Segoe UI Symbol" panose="020B0502040204020203" pitchFamily="34" charset="0"/>
                  <a:cs typeface="+mn-cs"/>
                </a:rPr>
                <a:t>"</a:t>
              </a:r>
              <a:r>
                <a:rPr lang="en-US" kern="1200" err="1">
                  <a:solidFill>
                    <a:srgbClr val="202192"/>
                  </a:solidFill>
                  <a:effectLst/>
                  <a:latin typeface="Consolas" panose="020B0609020204030204" pitchFamily="49" charset="0"/>
                  <a:ea typeface="Segoe UI Symbol" panose="020B0502040204020203" pitchFamily="34" charset="0"/>
                  <a:cs typeface="+mn-cs"/>
                </a:rPr>
                <a:t>DeathStar</a:t>
              </a:r>
              <a:r>
                <a:rPr lang="en-US" kern="1200">
                  <a:solidFill>
                    <a:srgbClr val="202192"/>
                  </a:solidFill>
                  <a:effectLst/>
                  <a:latin typeface="Consolas" panose="020B0609020204030204" pitchFamily="49" charset="0"/>
                  <a:ea typeface="Segoe UI Symbol" panose="020B0502040204020203" pitchFamily="34" charset="0"/>
                  <a:cs typeface="+mn-cs"/>
                </a:rPr>
                <a:t>"</a:t>
              </a:r>
              <a:endParaRPr lang="en-US" sz="1400">
                <a:effectLst/>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Save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GET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Delete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DELETE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a:ea typeface="+mn-ea"/>
                <a:cs typeface="Segoe UI" panose="020B0502040204020203" pitchFamily="34" charset="0"/>
              </a:rPr>
              <a:t>Get bulk state</a:t>
            </a:r>
            <a:r>
              <a:rPr kumimoji="0" lang="en-US" sz="2400" b="0" i="0" u="none" strike="noStrike" kern="1200" cap="none" spc="0" normalizeH="0" baseline="0" noProof="0" dirty="0">
                <a:ln>
                  <a:noFill/>
                </a:ln>
                <a:solidFill>
                  <a:srgbClr val="202192"/>
                </a:solidFill>
                <a:effectLst/>
                <a:uLnTx/>
                <a:uFillTx/>
                <a:latin typeface="Segoe UI" panose="020B0502040204020203" pitchFamily="34" charset="0"/>
                <a:ea typeface="+mn-ea"/>
                <a:cs typeface="Segoe UI" panose="020B0502040204020203" pitchFamily="34" charset="0"/>
              </a:rPr>
              <a:t> </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/bulk</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Submit multiple state transactions</a:t>
            </a:r>
            <a:endParaRPr kumimoji="0" lang="en-US" sz="2400" b="0" i="0" u="none" strike="noStrike" kern="1200" cap="none" spc="0" normalizeH="0" baseline="0" noProof="0" dirty="0">
              <a:ln>
                <a:noFill/>
              </a:ln>
              <a:solidFill>
                <a:srgbClr val="202192"/>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087273"/>
          </a:xfrm>
        </p:spPr>
        <p:txBody>
          <a:bodyPr/>
          <a:lstStyle/>
          <a:p>
            <a:r>
              <a:rPr lang="en-US" sz="1600" dirty="0" err="1"/>
              <a:t>apiVersion</a:t>
            </a:r>
            <a:r>
              <a:rPr lang="en-US" sz="1600" dirty="0"/>
              <a:t>: dapr.io/v1alpha1</a:t>
            </a:r>
          </a:p>
          <a:p>
            <a:r>
              <a:rPr lang="en-US" sz="1600" dirty="0"/>
              <a:t>kind: Component</a:t>
            </a:r>
          </a:p>
          <a:p>
            <a:r>
              <a:rPr lang="en-US" sz="1600" dirty="0"/>
              <a:t>metadata:</a:t>
            </a:r>
          </a:p>
          <a:p>
            <a:r>
              <a:rPr lang="en-US" sz="1600" dirty="0"/>
              <a:t>  name: </a:t>
            </a:r>
            <a:r>
              <a:rPr lang="en-US" sz="1600" b="1" dirty="0" err="1"/>
              <a:t>corpdb</a:t>
            </a:r>
            <a:endParaRPr lang="en-US" sz="1600" b="1" dirty="0"/>
          </a:p>
          <a:p>
            <a:r>
              <a:rPr lang="en-US" sz="1600" dirty="0"/>
              <a:t>spec:</a:t>
            </a:r>
          </a:p>
          <a:p>
            <a:r>
              <a:rPr lang="en-US" sz="1600" dirty="0"/>
              <a:t>  type: </a:t>
            </a:r>
            <a:r>
              <a:rPr lang="en-US" sz="1600" dirty="0" err="1"/>
              <a:t>state.</a:t>
            </a:r>
            <a:r>
              <a:rPr lang="en-US" sz="1600" b="1" dirty="0" err="1"/>
              <a:t>redis</a:t>
            </a:r>
            <a:endParaRPr lang="en-US" sz="1600" b="1" dirty="0"/>
          </a:p>
          <a:p>
            <a:r>
              <a:rPr lang="en-US" sz="1600" dirty="0"/>
              <a:t>  version: v1</a:t>
            </a:r>
          </a:p>
          <a:p>
            <a:r>
              <a:rPr lang="en-US" sz="1600" dirty="0"/>
              <a:t>  metadata:</a:t>
            </a:r>
          </a:p>
          <a:p>
            <a:r>
              <a:rPr lang="en-US" sz="1600" dirty="0"/>
              <a:t>  - name: </a:t>
            </a:r>
            <a:r>
              <a:rPr lang="en-US" sz="1600" dirty="0" err="1"/>
              <a:t>redisHost</a:t>
            </a:r>
            <a:endParaRPr lang="en-US" sz="1600" dirty="0"/>
          </a:p>
          <a:p>
            <a:r>
              <a:rPr lang="en-US" sz="1600" dirty="0"/>
              <a:t>    value: redis-master.default.svc.cluster.local:6379</a:t>
            </a:r>
          </a:p>
          <a:p>
            <a:r>
              <a:rPr lang="en-US" sz="1600" dirty="0"/>
              <a:t>  - name: </a:t>
            </a:r>
            <a:r>
              <a:rPr lang="en-US" sz="1600" dirty="0" err="1"/>
              <a:t>redisPassword</a:t>
            </a:r>
            <a:endParaRPr lang="en-US" sz="1600" dirty="0"/>
          </a:p>
          <a:p>
            <a:r>
              <a:rPr lang="en-US" sz="1600" dirty="0"/>
              <a:t>    </a:t>
            </a:r>
            <a:r>
              <a:rPr lang="en-US" sz="1600" dirty="0" err="1"/>
              <a:t>secretKeyRef</a:t>
            </a:r>
            <a:r>
              <a:rPr lang="en-US" sz="1600" dirty="0"/>
              <a:t>:</a:t>
            </a:r>
          </a:p>
          <a:p>
            <a:r>
              <a:rPr lang="en-US" sz="1600" dirty="0"/>
              <a:t>      name: </a:t>
            </a:r>
            <a:r>
              <a:rPr lang="en-US" sz="1600" dirty="0" err="1"/>
              <a:t>redis</a:t>
            </a:r>
            <a:r>
              <a:rPr lang="en-US" sz="1600" dirty="0"/>
              <a:t>-secret</a:t>
            </a:r>
          </a:p>
          <a:p>
            <a:r>
              <a:rPr lang="en-US" sz="1600" dirty="0"/>
              <a:t>      key: </a:t>
            </a:r>
            <a:r>
              <a:rPr lang="en-US" sz="1600" dirty="0" err="1"/>
              <a:t>redis</a:t>
            </a:r>
            <a:r>
              <a:rPr lang="en-US" sz="1600" dirty="0"/>
              <a:t>-password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a:spcAft>
                <a:spcPts val="600"/>
              </a:spcAft>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endParaRPr lang="en-US" sz="2000">
              <a:latin typeface="Consolas" panose="020B0609020204030204" pitchFamily="49" charset="0"/>
            </a:endParaRPr>
          </a:p>
          <a:p>
            <a:pPr>
              <a:spcAft>
                <a:spcPts val="600"/>
              </a:spcAft>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800"/>
              </a:spcAft>
            </a:pPr>
            <a:r>
              <a:rPr lang="en-US" sz="2000">
                <a:latin typeface="Consolas" panose="020B0609020204030204" pitchFamily="49" charset="0"/>
              </a:rPr>
              <a:t>GET /v1.0/state/</a:t>
            </a:r>
            <a:r>
              <a:rPr lang="en-US" sz="2000" err="1">
                <a:latin typeface="Consolas" panose="020B0609020204030204" pitchFamily="49" charset="0"/>
              </a:rPr>
              <a:t>corpdb</a:t>
            </a:r>
            <a:r>
              <a:rPr lang="en-US" sz="2000">
                <a:latin typeface="Consolas" panose="020B0609020204030204" pitchFamily="49" charset="0"/>
              </a:rPr>
              <a:t>/</a:t>
            </a:r>
            <a:r>
              <a:rPr lang="en-US" sz="2000" err="1">
                <a:latin typeface="Consolas" panose="020B0609020204030204" pitchFamily="49" charset="0"/>
              </a:rPr>
              <a:t>mystate</a:t>
            </a:r>
            <a:endParaRPr lang="en-US" sz="2000">
              <a:latin typeface="Consolas" panose="020B0609020204030204" pitchFamily="49" charset="0"/>
            </a:endParaRPr>
          </a:p>
          <a:p>
            <a:pPr>
              <a:spcAft>
                <a:spcPts val="600"/>
              </a:spcAft>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800"/>
              </a:spcAft>
            </a:pPr>
            <a:r>
              <a:rPr lang="en-US" sz="2000">
                <a:latin typeface="Consolas" panose="020B0609020204030204" pitchFamily="49" charset="0"/>
              </a:rPr>
              <a:t>DELETE /v1.0/state/</a:t>
            </a:r>
            <a:r>
              <a:rPr lang="en-US" sz="2000" err="1">
                <a:latin typeface="Consolas" panose="020B0609020204030204" pitchFamily="49" charset="0"/>
              </a:rPr>
              <a:t>corpdb</a:t>
            </a:r>
            <a:r>
              <a:rPr lang="en-US" sz="2000">
                <a:latin typeface="Consolas" panose="020B0609020204030204" pitchFamily="49" charset="0"/>
              </a:rPr>
              <a:t>/</a:t>
            </a:r>
            <a:r>
              <a:rPr lang="en-US" sz="2000" err="1">
                <a:latin typeface="Consolas" panose="020B0609020204030204" pitchFamily="49" charset="0"/>
              </a:rPr>
              <a:t>mystate</a:t>
            </a:r>
            <a:endParaRPr lang="en-US" sz="2000">
              <a:latin typeface="Consolas" panose="020B0609020204030204" pitchFamily="49" charset="0"/>
            </a:endParaRPr>
          </a:p>
          <a:p>
            <a:pPr>
              <a:spcAft>
                <a:spcPts val="600"/>
              </a:spcAft>
            </a:pPr>
            <a:r>
              <a:rPr lang="en-US">
                <a:solidFill>
                  <a:srgbClr val="202192"/>
                </a:solidFill>
                <a:latin typeface="+mj-lt"/>
              </a:rPr>
              <a:t>Get bulk state</a:t>
            </a:r>
            <a:r>
              <a:rPr lang="en-US">
                <a:solidFill>
                  <a:srgbClr val="202192"/>
                </a:solidFill>
              </a:rPr>
              <a:t> </a:t>
            </a: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r>
              <a:rPr lang="en-US" sz="2000">
                <a:latin typeface="Consolas" panose="020B0609020204030204" pitchFamily="49" charset="0"/>
              </a:rPr>
              <a:t>/bulk</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r>
              <a:rPr lang="en-US" sz="200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5564600"/>
          </a:xfrm>
        </p:spPr>
        <p:txBody>
          <a:bodyPr/>
          <a:lstStyle/>
          <a:p>
            <a:r>
              <a:rPr lang="en-US" sz="1600" err="1"/>
              <a:t>apiVersion</a:t>
            </a:r>
            <a:r>
              <a:rPr lang="en-US" sz="1600"/>
              <a:t>: dapr.io/v1alpha1</a:t>
            </a:r>
          </a:p>
          <a:p>
            <a:r>
              <a:rPr lang="en-US" sz="1600"/>
              <a:t>kind: Component</a:t>
            </a:r>
          </a:p>
          <a:p>
            <a:r>
              <a:rPr lang="en-US" sz="1600"/>
              <a:t>metadata:</a:t>
            </a:r>
          </a:p>
          <a:p>
            <a:r>
              <a:rPr lang="en-US" sz="1600"/>
              <a:t>  name: </a:t>
            </a:r>
            <a:r>
              <a:rPr lang="en-US" sz="1600" b="1" err="1"/>
              <a:t>corpdb</a:t>
            </a:r>
            <a:endParaRPr lang="en-US" sz="1600" b="1"/>
          </a:p>
          <a:p>
            <a:r>
              <a:rPr lang="en-US" sz="1600"/>
              <a:t>spec:</a:t>
            </a:r>
          </a:p>
          <a:p>
            <a:r>
              <a:rPr lang="en-US" sz="1600"/>
              <a:t>  type: </a:t>
            </a:r>
            <a:r>
              <a:rPr lang="en-US" sz="1600" err="1"/>
              <a:t>state.</a:t>
            </a:r>
            <a:r>
              <a:rPr lang="en-US" sz="1600" b="1" err="1"/>
              <a:t>azure.cosmosdb</a:t>
            </a:r>
            <a:endParaRPr lang="en-US" sz="1600" b="1"/>
          </a:p>
          <a:p>
            <a:r>
              <a:rPr lang="en-US" sz="1600" b="1"/>
              <a:t>  </a:t>
            </a:r>
            <a:r>
              <a:rPr lang="en-US" sz="1600"/>
              <a:t>version: v1</a:t>
            </a:r>
          </a:p>
          <a:p>
            <a:r>
              <a:rPr lang="en-US" sz="1600"/>
              <a:t>  metadata:</a:t>
            </a:r>
          </a:p>
          <a:p>
            <a:r>
              <a:rPr lang="en-US" sz="1600"/>
              <a:t>  - name: </a:t>
            </a:r>
            <a:r>
              <a:rPr lang="en-US" sz="1600" err="1"/>
              <a:t>url</a:t>
            </a:r>
            <a:endParaRPr lang="en-US" sz="1600"/>
          </a:p>
          <a:p>
            <a:r>
              <a:rPr lang="en-US" sz="1600"/>
              <a:t>    value: corpdb.documents.azure.com</a:t>
            </a:r>
          </a:p>
          <a:p>
            <a:r>
              <a:rPr lang="en-US" sz="1600"/>
              <a:t>  - name: </a:t>
            </a:r>
            <a:r>
              <a:rPr lang="en-US" sz="1600" err="1"/>
              <a:t>masterKey</a:t>
            </a:r>
            <a:endParaRPr lang="en-US" sz="1600"/>
          </a:p>
          <a:p>
            <a:r>
              <a:rPr lang="en-US" sz="1600"/>
              <a:t>    </a:t>
            </a:r>
            <a:r>
              <a:rPr lang="en-US" sz="1600" err="1"/>
              <a:t>secretKeyRef</a:t>
            </a:r>
            <a:r>
              <a:rPr lang="en-US" sz="1600"/>
              <a:t>:</a:t>
            </a:r>
          </a:p>
          <a:p>
            <a:r>
              <a:rPr lang="en-US" sz="1600"/>
              <a:t>      name: master-key</a:t>
            </a:r>
          </a:p>
          <a:p>
            <a:r>
              <a:rPr lang="en-US" sz="1600"/>
              <a:t>      key: cosmos-key</a:t>
            </a:r>
          </a:p>
          <a:p>
            <a:r>
              <a:rPr lang="en-US" sz="1600"/>
              <a:t>  - name: database</a:t>
            </a:r>
          </a:p>
          <a:p>
            <a:r>
              <a:rPr lang="en-US" sz="1600"/>
              <a:t>    value: orders</a:t>
            </a:r>
          </a:p>
          <a:p>
            <a:r>
              <a:rPr lang="en-US" sz="1600"/>
              <a:t>  - name: collection</a:t>
            </a:r>
          </a:p>
          <a:p>
            <a:r>
              <a:rPr lang="en-US" sz="1600"/>
              <a:t>    value: processed</a:t>
            </a:r>
          </a:p>
          <a:p>
            <a:endParaRPr lang="en-US" sz="16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1223" y="562032"/>
            <a:ext cx="668837" cy="33999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936928" y="2277441"/>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052997" y="2281963"/>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719462" y="3252358"/>
            <a:ext cx="719632" cy="341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39094" y="2762083"/>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2758908"/>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9217296" y="3248987"/>
            <a:ext cx="719632" cy="190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4282494" y="3119414"/>
            <a:ext cx="699312" cy="269304"/>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4820771" y="3201934"/>
            <a:ext cx="685667" cy="104265"/>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5506438" y="2824378"/>
            <a:ext cx="1664093" cy="859376"/>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7654489" y="3119414"/>
            <a:ext cx="719407" cy="269304"/>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7170531" y="3201933"/>
            <a:ext cx="644993" cy="104265"/>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9936928" y="239338"/>
            <a:ext cx="1665509" cy="1943094"/>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719672"/>
            <a:ext cx="843400" cy="983967"/>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9217296" y="1210885"/>
            <a:ext cx="719632" cy="77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8373896" y="1211656"/>
            <a:ext cx="12700" cy="2039236"/>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0B2007-F8D7-4819-B693-5B70AD84460A}"/>
              </a:ext>
            </a:extLst>
          </p:cNvPr>
          <p:cNvGrpSpPr/>
          <p:nvPr/>
        </p:nvGrpSpPr>
        <p:grpSpPr>
          <a:xfrm>
            <a:off x="279401" y="4425791"/>
            <a:ext cx="6672640" cy="1679399"/>
            <a:chOff x="279401" y="4425791"/>
            <a:chExt cx="6672640" cy="167939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http://localhost:3500/v1.0/publish/orders/processed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7404202" y="4425791"/>
            <a:ext cx="4052738" cy="1679399"/>
            <a:chOff x="7404202" y="4425791"/>
            <a:chExt cx="4052738" cy="167939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800219"/>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http://10.0.0.2:8000/orders</a:t>
              </a:r>
            </a:p>
            <a:p>
              <a:pPr algn="ctr"/>
              <a:r>
                <a:rPr lang="en-US" sz="1600">
                  <a:solidFill>
                    <a:srgbClr val="202192"/>
                  </a:solidFill>
                  <a:latin typeface="Consolas" panose="020B0609020204030204" pitchFamily="49" charset="0"/>
                </a:rPr>
                <a:t>http://10.0.0.4:8000/factory/orders</a:t>
              </a: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10" presetClass="entr" presetSubtype="0" fill="hold"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100"/>
                                  </p:stCondLst>
                                  <p:childTnLst>
                                    <p:animMotion origin="layout" path="M 4.16667E-6 -4.44444E-6 L 4.16667E-6 0.03774 " pathEditMode="relative" rAng="0" ptsTypes="AA">
                                      <p:cBhvr>
                                        <p:cTn id="67" dur="750" spd="-100000" fill="hold"/>
                                        <p:tgtEl>
                                          <p:spTgt spid="5"/>
                                        </p:tgtEl>
                                        <p:attrNameLst>
                                          <p:attrName>ppt_x</p:attrName>
                                          <p:attrName>ppt_y</p:attrName>
                                        </p:attrNameLst>
                                      </p:cBhvr>
                                      <p:rCtr x="0" y="1875"/>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10" presetClass="entr" presetSubtype="0" fill="hold" nodeType="withEffect">
                                  <p:stCondLst>
                                    <p:cond delay="1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42" presetClass="path" presetSubtype="0" decel="100000" fill="hold" nodeType="withEffect">
                                  <p:stCondLst>
                                    <p:cond delay="100"/>
                                  </p:stCondLst>
                                  <p:childTnLst>
                                    <p:animMotion origin="layout" path="M 4.16667E-6 -4.44444E-6 L 4.16667E-6 0.03774 " pathEditMode="relative" rAng="0" ptsTypes="AA">
                                      <p:cBhvr>
                                        <p:cTn id="80"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pub/sub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263" y="1844946"/>
            <a:ext cx="4924423" cy="1215717"/>
          </a:xfrm>
        </p:spPr>
        <p:txBody>
          <a:body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Publish a message</a:t>
            </a:r>
          </a:p>
          <a:p>
            <a:pPr>
              <a:spcBef>
                <a:spcPts val="0"/>
              </a:spcBef>
              <a:spcAft>
                <a:spcPts val="1800"/>
              </a:spcAft>
            </a:pPr>
            <a:r>
              <a:rPr lang="en-US" sz="2000">
                <a:latin typeface="Consolas" panose="020B0609020204030204" pitchFamily="49" charset="0"/>
              </a:rPr>
              <a:t>POST /v1.0/publish/orders/processed</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1" y="0"/>
            <a:ext cx="1880134" cy="492314"/>
          </a:xfrm>
        </p:spPr>
        <p:txBody>
          <a:bodyPr/>
          <a:lstStyle/>
          <a:p>
            <a:r>
              <a:rPr lang="en-US" err="1"/>
              <a:t>orders.yaml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orders</a:t>
            </a:r>
          </a:p>
          <a:p>
            <a:r>
              <a:rPr lang="en-US" sz="1800"/>
              <a:t>spec:</a:t>
            </a:r>
          </a:p>
          <a:p>
            <a:r>
              <a:rPr lang="en-US" sz="1800"/>
              <a:t>  type: </a:t>
            </a:r>
            <a:r>
              <a:rPr lang="en-US" sz="1800" err="1"/>
              <a:t>pubsub.</a:t>
            </a:r>
            <a:r>
              <a:rPr lang="en-US" sz="1800" b="1" err="1"/>
              <a:t>redis</a:t>
            </a:r>
            <a:endParaRPr lang="en-US" sz="1800" b="1"/>
          </a:p>
          <a:p>
            <a:r>
              <a:rPr lang="en-US" sz="1800"/>
              <a:t>  metadata:</a:t>
            </a:r>
          </a:p>
          <a:p>
            <a:r>
              <a:rPr lang="en-US" sz="1800"/>
              <a:t>  - name: </a:t>
            </a:r>
            <a:r>
              <a:rPr lang="en-US" sz="1800" err="1"/>
              <a:t>redisHost</a:t>
            </a:r>
            <a:endParaRPr lang="en-US" sz="1800"/>
          </a:p>
          <a:p>
            <a:r>
              <a:rPr lang="en-US" sz="1800"/>
              <a:t>    value: leader.redis.svc.cluster.local:6379</a:t>
            </a:r>
          </a:p>
          <a:p>
            <a:r>
              <a:rPr lang="en-US" sz="1800"/>
              <a:t>  - name: </a:t>
            </a:r>
            <a:r>
              <a:rPr lang="en-US" sz="1800" err="1"/>
              <a:t>redisPassword</a:t>
            </a:r>
            <a:endParaRPr lang="en-US" sz="1800"/>
          </a:p>
          <a:p>
            <a:r>
              <a:rPr lang="en-US" sz="1800"/>
              <a:t>    </a:t>
            </a:r>
            <a:r>
              <a:rPr lang="en-US" sz="1800" err="1"/>
              <a:t>secretKeyRef</a:t>
            </a:r>
            <a:r>
              <a:rPr lang="en-US" sz="1800"/>
              <a:t>:</a:t>
            </a:r>
          </a:p>
          <a:p>
            <a:r>
              <a:rPr lang="en-US" sz="1800"/>
              <a:t>      name: redis-secret</a:t>
            </a:r>
          </a:p>
          <a:p>
            <a:r>
              <a:rPr lang="en-US" sz="1800"/>
              <a:t>      key: password</a:t>
            </a:r>
          </a:p>
          <a:p>
            <a:r>
              <a:rPr lang="en-US" sz="1800"/>
              <a:t>  - name: </a:t>
            </a:r>
            <a:r>
              <a:rPr lang="en-US" sz="1800" b="1" err="1"/>
              <a:t>allowedTopics</a:t>
            </a:r>
            <a:endParaRPr lang="en-US" sz="1800" b="1"/>
          </a:p>
          <a:p>
            <a:r>
              <a:rPr lang="en-US" sz="1800"/>
              <a:t>    value: "</a:t>
            </a:r>
            <a:r>
              <a:rPr lang="en-US" sz="1800" err="1"/>
              <a:t>processed,audit</a:t>
            </a:r>
            <a:r>
              <a:rPr lang="en-US" sz="1800"/>
              <a:t>"</a:t>
            </a:r>
          </a:p>
        </p:txBody>
      </p:sp>
      <p:sp>
        <p:nvSpPr>
          <p:cNvPr id="9" name="TextBox 8">
            <a:extLst>
              <a:ext uri="{FF2B5EF4-FFF2-40B4-BE49-F238E27FC236}">
                <a16:creationId xmlns:a16="http://schemas.microsoft.com/office/drawing/2014/main" id="{F2083188-0EF9-4188-92EE-0A039DB434DB}"/>
              </a:ext>
            </a:extLst>
          </p:cNvPr>
          <p:cNvSpPr txBox="1"/>
          <p:nvPr/>
        </p:nvSpPr>
        <p:spPr>
          <a:xfrm>
            <a:off x="588263" y="3734757"/>
            <a:ext cx="4924423" cy="236988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Get app subscriptions</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/dapr/subscribe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Publish to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/order-processing</a:t>
            </a:r>
          </a:p>
        </p:txBody>
      </p:sp>
    </p:spTree>
    <p:extLst>
      <p:ext uri="{BB962C8B-B14F-4D97-AF65-F5344CB8AC3E}">
        <p14:creationId xmlns:p14="http://schemas.microsoft.com/office/powerpoint/2010/main" val="28399658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Input triggers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8426592" y="188403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64" idx="3"/>
            <a:endCxn id="14" idx="1"/>
          </p:cNvCxnSpPr>
          <p:nvPr/>
        </p:nvCxnSpPr>
        <p:spPr>
          <a:xfrm>
            <a:off x="7310365" y="2854425"/>
            <a:ext cx="1116227" cy="170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66965" y="2362441"/>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7E7445FC-6437-43F0-9473-8A863AD138BB}"/>
              </a:ext>
            </a:extLst>
          </p:cNvPr>
          <p:cNvGrpSpPr/>
          <p:nvPr/>
        </p:nvGrpSpPr>
        <p:grpSpPr>
          <a:xfrm>
            <a:off x="4476594" y="2719772"/>
            <a:ext cx="1119328" cy="269304"/>
            <a:chOff x="4476594" y="2719772"/>
            <a:chExt cx="1119328"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39" idx="3"/>
              <a:endCxn id="35" idx="3"/>
            </p:cNvCxnSpPr>
            <p:nvPr/>
          </p:nvCxnSpPr>
          <p:spPr>
            <a:xfrm>
              <a:off x="4476594" y="2854424"/>
              <a:ext cx="871043"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5347637" y="2719772"/>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68F93A1-9D96-4DA3-94E5-729C4CAFAD75}"/>
              </a:ext>
            </a:extLst>
          </p:cNvPr>
          <p:cNvGrpSpPr/>
          <p:nvPr/>
        </p:nvGrpSpPr>
        <p:grpSpPr>
          <a:xfrm>
            <a:off x="5434887" y="2802292"/>
            <a:ext cx="1032078" cy="104265"/>
            <a:chOff x="5434887" y="2802292"/>
            <a:chExt cx="1032078"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5434887" y="2802292"/>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64" idx="1"/>
            </p:cNvCxnSpPr>
            <p:nvPr/>
          </p:nvCxnSpPr>
          <p:spPr>
            <a:xfrm>
              <a:off x="5539151" y="2854425"/>
              <a:ext cx="927814"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2571638" y="2424736"/>
            <a:ext cx="1904956" cy="859376"/>
            <a:chOff x="5626289" y="3065947"/>
            <a:chExt cx="1904956"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90495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Twitter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EA26E9-0C89-4FE6-AFAD-65B738593A17}"/>
              </a:ext>
            </a:extLst>
          </p:cNvPr>
          <p:cNvGrpSpPr/>
          <p:nvPr/>
        </p:nvGrpSpPr>
        <p:grpSpPr>
          <a:xfrm>
            <a:off x="6018673" y="4228331"/>
            <a:ext cx="4052738" cy="1629368"/>
            <a:chOff x="5764374" y="4298667"/>
            <a:chExt cx="4052738" cy="1629368"/>
          </a:xfrm>
        </p:grpSpPr>
        <p:sp>
          <p:nvSpPr>
            <p:cNvPr id="113" name="TextBox 112">
              <a:extLst>
                <a:ext uri="{FF2B5EF4-FFF2-40B4-BE49-F238E27FC236}">
                  <a16:creationId xmlns:a16="http://schemas.microsoft.com/office/drawing/2014/main" id="{D3A6C9AE-D340-4827-9176-F04706160F1A}"/>
                </a:ext>
              </a:extLst>
            </p:cNvPr>
            <p:cNvSpPr txBox="1"/>
            <p:nvPr/>
          </p:nvSpPr>
          <p:spPr>
            <a:xfrm>
              <a:off x="5764374" y="4298667"/>
              <a:ext cx="4052738"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http://10.0.0.2:8000/newtweet</a:t>
              </a:r>
            </a:p>
          </p:txBody>
        </p:sp>
        <p:sp>
          <p:nvSpPr>
            <p:cNvPr id="3" name="TextBox 2">
              <a:extLst>
                <a:ext uri="{FF2B5EF4-FFF2-40B4-BE49-F238E27FC236}">
                  <a16:creationId xmlns:a16="http://schemas.microsoft.com/office/drawing/2014/main" id="{F75BDAA0-4FCE-4986-8EB8-DE588E13F44A}"/>
                </a:ext>
              </a:extLst>
            </p:cNvPr>
            <p:cNvSpPr txBox="1"/>
            <p:nvPr/>
          </p:nvSpPr>
          <p:spPr>
            <a:xfrm>
              <a:off x="6059839" y="5066261"/>
              <a:ext cx="3341334" cy="861774"/>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{"data":“📢 We are excited to announce the …"}</a:t>
              </a:r>
            </a:p>
          </p:txBody>
        </p:sp>
      </p:grpSp>
      <p:pic>
        <p:nvPicPr>
          <p:cNvPr id="9" name="Picture 8">
            <a:extLst>
              <a:ext uri="{FF2B5EF4-FFF2-40B4-BE49-F238E27FC236}">
                <a16:creationId xmlns:a16="http://schemas.microsoft.com/office/drawing/2014/main" id="{5CB9FCEF-B2B5-4BD8-A4A4-D1AEB4F00943}"/>
              </a:ext>
            </a:extLst>
          </p:cNvPr>
          <p:cNvPicPr>
            <a:picLocks noChangeAspect="1"/>
          </p:cNvPicPr>
          <p:nvPr/>
        </p:nvPicPr>
        <p:blipFill>
          <a:blip r:embed="rId10"/>
          <a:stretch>
            <a:fillRect/>
          </a:stretch>
        </p:blipFill>
        <p:spPr>
          <a:xfrm>
            <a:off x="1585063" y="4731765"/>
            <a:ext cx="4010859" cy="112593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375E-6 3.33333E-6 L 4.375E-6 0.03773 " pathEditMode="relative" rAng="0" ptsTypes="AA">
                                      <p:cBhvr>
                                        <p:cTn id="34" dur="750" spd="-100000" fill="hold"/>
                                        <p:tgtEl>
                                          <p:spTgt spid="9"/>
                                        </p:tgtEl>
                                        <p:attrNameLst>
                                          <p:attrName>ppt_x</p:attrName>
                                          <p:attrName>ppt_y</p:attrName>
                                        </p:attrNameLst>
                                      </p:cBhvr>
                                      <p:rCtr x="0" y="1875"/>
                                    </p:animMotion>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0" presetClass="entr" presetSubtype="0" fill="hold" nodeType="withEffect">
                                  <p:stCondLst>
                                    <p:cond delay="1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100"/>
                                  </p:stCondLst>
                                  <p:childTnLst>
                                    <p:animMotion origin="layout" path="M 4.375E-6 3.33333E-6 L 4.375E-6 0.03773 " pathEditMode="relative" rAng="0" ptsTypes="AA">
                                      <p:cBhvr>
                                        <p:cTn id="43"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0" name="TextBox 9">
            <a:extLst>
              <a:ext uri="{FF2B5EF4-FFF2-40B4-BE49-F238E27FC236}">
                <a16:creationId xmlns:a16="http://schemas.microsoft.com/office/drawing/2014/main" id="{A3B8CD42-691F-4332-A8AD-FB8BE611871C}"/>
              </a:ext>
            </a:extLst>
          </p:cNvPr>
          <p:cNvSpPr txBox="1"/>
          <p:nvPr/>
        </p:nvSpPr>
        <p:spPr>
          <a:xfrm>
            <a:off x="588261" y="4173366"/>
            <a:ext cx="3831339" cy="830997"/>
          </a:xfrm>
          <a:prstGeom prst="rect">
            <a:avLst/>
          </a:prstGeom>
          <a:noFill/>
        </p:spPr>
        <p:txBody>
          <a:bodyPr wrap="square" lIns="0" tIns="0" rIns="0" bIns="0">
            <a:spAutoFit/>
          </a:bodyPr>
          <a:lstStyle/>
          <a:p>
            <a:pPr marL="0" indent="0">
              <a:buNone/>
            </a:pPr>
            <a:r>
              <a:rPr lang="en-US" sz="1800" dirty="0"/>
              <a:t>Portable, event-driven, runtime for building distributed applications across cloud and edge</a:t>
            </a:r>
          </a:p>
        </p:txBody>
      </p:sp>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indent="0">
              <a:buNone/>
            </a:pPr>
            <a:r>
              <a:rPr lang="en-US" sz="1800" dirty="0">
                <a:solidFill>
                  <a:schemeClr val="accent1"/>
                </a:solidFill>
                <a:latin typeface="+mj-lt"/>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C5AC06EE-B534-4E1C-8F16-4D920DAC38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6" t="-8" r="-84"/>
          <a:stretch/>
        </p:blipFill>
        <p:spPr>
          <a:xfrm>
            <a:off x="5054600" y="992105"/>
            <a:ext cx="6838323" cy="4873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6354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Output bindings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A5EEE168-91E3-47CC-ADE4-A307D87DD70A}"/>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3204D96-9FD3-4537-97AD-850ED8B5E35D}"/>
              </a:ext>
            </a:extLst>
          </p:cNvPr>
          <p:cNvGrpSpPr/>
          <p:nvPr/>
        </p:nvGrpSpPr>
        <p:grpSpPr>
          <a:xfrm>
            <a:off x="7370719" y="2802291"/>
            <a:ext cx="1163156" cy="104265"/>
            <a:chOff x="7370719" y="2802291"/>
            <a:chExt cx="1163156"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8533875" y="2424735"/>
            <a:ext cx="1772175" cy="859376"/>
            <a:chOff x="5626289" y="3065947"/>
            <a:chExt cx="1772175"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772175"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Twilio</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767331" y="3231352"/>
              <a:ext cx="564584" cy="531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D3CA77D-F51E-4813-A39F-6796BDF9C5F3}"/>
              </a:ext>
            </a:extLst>
          </p:cNvPr>
          <p:cNvGrpSpPr/>
          <p:nvPr/>
        </p:nvGrpSpPr>
        <p:grpSpPr>
          <a:xfrm>
            <a:off x="2534742" y="4066123"/>
            <a:ext cx="5110100" cy="1453005"/>
            <a:chOff x="2534742" y="4066123"/>
            <a:chExt cx="5110100" cy="1453005"/>
          </a:xfrm>
        </p:grpSpPr>
        <p:sp>
          <p:nvSpPr>
            <p:cNvPr id="113" name="TextBox 112">
              <a:extLst>
                <a:ext uri="{FF2B5EF4-FFF2-40B4-BE49-F238E27FC236}">
                  <a16:creationId xmlns:a16="http://schemas.microsoft.com/office/drawing/2014/main" id="{D3A6C9AE-D340-4827-9176-F04706160F1A}"/>
                </a:ext>
              </a:extLst>
            </p:cNvPr>
            <p:cNvSpPr txBox="1"/>
            <p:nvPr/>
          </p:nvSpPr>
          <p:spPr>
            <a:xfrm>
              <a:off x="2534742" y="4066123"/>
              <a:ext cx="511010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http://localhost:3500/v1.0/bindings/twilio</a:t>
              </a:r>
            </a:p>
          </p:txBody>
        </p:sp>
        <p:sp>
          <p:nvSpPr>
            <p:cNvPr id="20" name="TextBox 19">
              <a:extLst>
                <a:ext uri="{FF2B5EF4-FFF2-40B4-BE49-F238E27FC236}">
                  <a16:creationId xmlns:a16="http://schemas.microsoft.com/office/drawing/2014/main" id="{7093E260-D76A-4114-A42E-3E058FAAD2B2}"/>
                </a:ext>
              </a:extLst>
            </p:cNvPr>
            <p:cNvSpPr txBox="1"/>
            <p:nvPr/>
          </p:nvSpPr>
          <p:spPr>
            <a:xfrm>
              <a:off x="3552202" y="4903575"/>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
        <p:nvSpPr>
          <p:cNvPr id="7" name="Speech Bubble: Rectangle 6">
            <a:extLst>
              <a:ext uri="{FF2B5EF4-FFF2-40B4-BE49-F238E27FC236}">
                <a16:creationId xmlns:a16="http://schemas.microsoft.com/office/drawing/2014/main" id="{F084A501-33DC-421B-B95F-C267AAA6DB1E}"/>
              </a:ext>
            </a:extLst>
          </p:cNvPr>
          <p:cNvSpPr/>
          <p:nvPr/>
        </p:nvSpPr>
        <p:spPr bwMode="auto">
          <a:xfrm>
            <a:off x="8533875" y="4343122"/>
            <a:ext cx="1772175" cy="708795"/>
          </a:xfrm>
          <a:prstGeom prst="wedgeRectCallout">
            <a:avLst>
              <a:gd name="adj1" fmla="val -41233"/>
              <a:gd name="adj2" fmla="val 96088"/>
            </a:avLst>
          </a:prstGeom>
          <a:solidFill>
            <a:srgbClr val="20219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Hello World</a:t>
            </a:r>
          </a:p>
        </p:txBody>
      </p:sp>
    </p:spTree>
    <p:extLst>
      <p:ext uri="{BB962C8B-B14F-4D97-AF65-F5344CB8AC3E}">
        <p14:creationId xmlns:p14="http://schemas.microsoft.com/office/powerpoint/2010/main" val="52865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0"/>
                                  </p:stCondLst>
                                  <p:childTnLst>
                                    <p:animMotion origin="layout" path="M 2.70833E-6 2.59259E-6 L 2.70833E-6 0.03773 " pathEditMode="relative" rAng="0" ptsTypes="AA">
                                      <p:cBhvr>
                                        <p:cTn id="37" dur="750" spd="-100000" fill="hold"/>
                                        <p:tgtEl>
                                          <p:spTgt spid="6"/>
                                        </p:tgtEl>
                                        <p:attrNameLst>
                                          <p:attrName>ppt_x</p:attrName>
                                          <p:attrName>ppt_y</p:attrName>
                                        </p:attrNameLst>
                                      </p:cBhvr>
                                      <p:rCtr x="0" y="1875"/>
                                    </p:animMotion>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42" presetClass="path" presetSubtype="0" decel="100000" fill="hold" grpId="1" nodeType="withEffect">
                                  <p:stCondLst>
                                    <p:cond delay="0"/>
                                  </p:stCondLst>
                                  <p:childTnLst>
                                    <p:animMotion origin="layout" path="M 2.70833E-6 2.59259E-6 L 2.70833E-6 0.03773 " pathEditMode="relative" rAng="0" ptsTypes="AA">
                                      <p:cBhvr>
                                        <p:cTn id="42"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bindings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909010" cy="492314"/>
          </a:xfrm>
        </p:spPr>
        <p:txBody>
          <a:bodyPr/>
          <a:lstStyle/>
          <a:p>
            <a:r>
              <a:rPr lang="en-US" err="1"/>
              <a:t>twitter.yaml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5721566"/>
          </a:xfrm>
        </p:spPr>
        <p:txBody>
          <a:bodyPr/>
          <a:lstStyle/>
          <a:p>
            <a:r>
              <a:rPr lang="en-US" sz="1300" err="1"/>
              <a:t>apiVersion</a:t>
            </a:r>
            <a:r>
              <a:rPr lang="en-US" sz="1300"/>
              <a:t>: dapr.io/v1alpha1</a:t>
            </a:r>
          </a:p>
          <a:p>
            <a:r>
              <a:rPr lang="en-US" sz="1300"/>
              <a:t>kind: Component</a:t>
            </a:r>
          </a:p>
          <a:p>
            <a:r>
              <a:rPr lang="en-US" sz="1300"/>
              <a:t>metadata:</a:t>
            </a:r>
          </a:p>
          <a:p>
            <a:r>
              <a:rPr lang="en-US" sz="1300"/>
              <a:t>  name: </a:t>
            </a:r>
            <a:r>
              <a:rPr lang="en-US" sz="1300" b="1"/>
              <a:t>twitter</a:t>
            </a:r>
          </a:p>
          <a:p>
            <a:r>
              <a:rPr lang="en-US" sz="1300"/>
              <a:t>spec:</a:t>
            </a:r>
          </a:p>
          <a:p>
            <a:r>
              <a:rPr lang="en-US" sz="1300"/>
              <a:t>  type: </a:t>
            </a:r>
            <a:r>
              <a:rPr lang="en-US" sz="1300" err="1"/>
              <a:t>bindings.</a:t>
            </a:r>
            <a:r>
              <a:rPr lang="en-US" sz="1300" b="1" err="1"/>
              <a:t>twitter</a:t>
            </a:r>
            <a:endParaRPr lang="en-US" sz="1300" b="1"/>
          </a:p>
          <a:p>
            <a:r>
              <a:rPr lang="en-US" sz="1300"/>
              <a:t>  version: v1</a:t>
            </a:r>
          </a:p>
          <a:p>
            <a:r>
              <a:rPr lang="en-US" sz="1300"/>
              <a:t>  metadata:</a:t>
            </a:r>
          </a:p>
          <a:p>
            <a:r>
              <a:rPr lang="en-US" sz="1300"/>
              <a:t>  - name: </a:t>
            </a:r>
            <a:r>
              <a:rPr lang="en-US" sz="1300" err="1"/>
              <a:t>consumerKey</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consumerKeys</a:t>
            </a:r>
            <a:endParaRPr lang="en-US" sz="1300"/>
          </a:p>
          <a:p>
            <a:r>
              <a:rPr lang="en-US" sz="1300"/>
              <a:t>  - name: </a:t>
            </a:r>
            <a:r>
              <a:rPr lang="en-US" sz="1300" err="1"/>
              <a:t>consumerSecret</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consumerSecret</a:t>
            </a:r>
            <a:endParaRPr lang="en-US" sz="1300"/>
          </a:p>
          <a:p>
            <a:r>
              <a:rPr lang="en-US" sz="1300"/>
              <a:t>  - name: </a:t>
            </a:r>
            <a:r>
              <a:rPr lang="en-US" sz="1300" err="1"/>
              <a:t>accessToken</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accessToken</a:t>
            </a:r>
            <a:endParaRPr lang="en-US" sz="1300"/>
          </a:p>
          <a:p>
            <a:r>
              <a:rPr lang="en-US" sz="1300"/>
              <a:t>  - name: </a:t>
            </a:r>
            <a:r>
              <a:rPr lang="en-US" sz="1300" err="1"/>
              <a:t>accessSecret</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accessSecret</a:t>
            </a:r>
            <a:endParaRPr lang="en-US" sz="1300"/>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Invoke an output binding</a:t>
            </a:r>
          </a:p>
          <a:p>
            <a:pPr>
              <a:spcBef>
                <a:spcPts val="0"/>
              </a:spcBef>
              <a:spcAft>
                <a:spcPts val="1800"/>
              </a:spcAft>
            </a:pPr>
            <a:r>
              <a:rPr lang="en-US" sz="2000">
                <a:latin typeface="Consolas" panose="020B0609020204030204" pitchFamily="49" charset="0"/>
              </a:rPr>
              <a:t>POST/PUT /v1.0/bindings/twitter</a:t>
            </a:r>
          </a:p>
        </p:txBody>
      </p:sp>
      <p:sp>
        <p:nvSpPr>
          <p:cNvPr id="13" name="TextBox 12">
            <a:extLst>
              <a:ext uri="{FF2B5EF4-FFF2-40B4-BE49-F238E27FC236}">
                <a16:creationId xmlns:a16="http://schemas.microsoft.com/office/drawing/2014/main" id="{37EEDF52-736D-4401-9DCC-2CE4B597F140}"/>
              </a:ext>
            </a:extLst>
          </p:cNvPr>
          <p:cNvSpPr txBox="1"/>
          <p:nvPr/>
        </p:nvSpPr>
        <p:spPr>
          <a:xfrm>
            <a:off x="588263" y="3734757"/>
            <a:ext cx="4924423" cy="130805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Trigger an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OPTIONS/POST /new-tweet</a:t>
            </a:r>
          </a:p>
        </p:txBody>
      </p:sp>
    </p:spTree>
    <p:extLst>
      <p:ext uri="{BB962C8B-B14F-4D97-AF65-F5344CB8AC3E}">
        <p14:creationId xmlns:p14="http://schemas.microsoft.com/office/powerpoint/2010/main" val="8769975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Secrets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7370719" y="2802291"/>
            <a:ext cx="1163157" cy="104265"/>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645708" y="4066123"/>
            <a:ext cx="6888168" cy="1439924"/>
            <a:chOff x="1645708" y="4066123"/>
            <a:chExt cx="6888168" cy="1439924"/>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84775"/>
            </a:xfrm>
            <a:prstGeom prst="rect">
              <a:avLst/>
            </a:prstGeom>
            <a:noFill/>
          </p:spPr>
          <p:txBody>
            <a:bodyPr wrap="square" lIns="0" tIns="0" rIns="0" bIns="0" rtlCol="0">
              <a:spAutoFit/>
            </a:bodyPr>
            <a:lstStyle/>
            <a:p>
              <a:pPr algn="ctr"/>
              <a:r>
                <a:rPr lang="en-US" sz="2000">
                  <a:solidFill>
                    <a:srgbClr val="202192"/>
                  </a:solidFill>
                  <a:latin typeface="+mj-lt"/>
                </a:rPr>
                <a:t>GET</a:t>
              </a:r>
              <a:endParaRPr lang="en-US" sz="1600">
                <a:solidFill>
                  <a:srgbClr val="202192"/>
                </a:solidFill>
                <a:latin typeface="+mj-lt"/>
              </a:endParaRPr>
            </a:p>
            <a:p>
              <a:pPr algn="ctr"/>
              <a:r>
                <a:rPr lang="en-US">
                  <a:solidFill>
                    <a:srgbClr val="202192"/>
                  </a:solidFill>
                  <a:latin typeface="Consolas" panose="020B0609020204030204" pitchFamily="49" charset="0"/>
                </a:rPr>
                <a:t>http://localhost:3500/v1.0/secrets/vault/mysecret</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4"/>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"supersecret"</a:t>
              </a:r>
            </a:p>
          </p:txBody>
        </p:sp>
      </p:grpSp>
      <p:grpSp>
        <p:nvGrpSpPr>
          <p:cNvPr id="3" name="Group 2">
            <a:extLst>
              <a:ext uri="{FF2B5EF4-FFF2-40B4-BE49-F238E27FC236}">
                <a16:creationId xmlns:a16="http://schemas.microsoft.com/office/drawing/2014/main" id="{8C471AA2-6E9D-4C6D-9680-0E827EC12B29}"/>
              </a:ext>
            </a:extLst>
          </p:cNvPr>
          <p:cNvGrpSpPr/>
          <p:nvPr/>
        </p:nvGrpSpPr>
        <p:grpSpPr>
          <a:xfrm>
            <a:off x="8533876" y="2424735"/>
            <a:ext cx="2457974" cy="859376"/>
            <a:chOff x="8533876" y="2424735"/>
            <a:chExt cx="2457974"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8533876" y="2424735"/>
              <a:ext cx="2457974"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HahsiCorp</a:t>
              </a:r>
              <a:r>
                <a:rPr lang="en-US" sz="2000">
                  <a:solidFill>
                    <a:srgbClr val="000000"/>
                  </a:solidFill>
                  <a:latin typeface="Segoe UI Semibold"/>
                </a:rPr>
                <a:t> Vault</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9218" name="Picture 2" descr="See the source image">
              <a:extLst>
                <a:ext uri="{FF2B5EF4-FFF2-40B4-BE49-F238E27FC236}">
                  <a16:creationId xmlns:a16="http://schemas.microsoft.com/office/drawing/2014/main" id="{BC0E733D-ECE6-4EE9-90B2-9FF68B58D9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88975" y="2640764"/>
              <a:ext cx="492900" cy="4821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5">
            <a:extLst>
              <a:ext uri="{FF2B5EF4-FFF2-40B4-BE49-F238E27FC236}">
                <a16:creationId xmlns:a16="http://schemas.microsoft.com/office/drawing/2014/main" id="{0DCABD45-D8FE-4E09-8794-71B984E6757F}"/>
              </a:ext>
            </a:extLst>
          </p:cNvPr>
          <p:cNvSpPr/>
          <p:nvPr/>
        </p:nvSpPr>
        <p:spPr bwMode="auto">
          <a:xfrm>
            <a:off x="8533876" y="3284111"/>
            <a:ext cx="2457974"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extLst>
              <p:ext uri="{D42A27DB-BD31-4B8C-83A1-F6EECF244321}">
                <p14:modId xmlns:p14="http://schemas.microsoft.com/office/powerpoint/2010/main" val="3978923249"/>
              </p:ext>
            </p:extLst>
          </p:nvPr>
        </p:nvGraphicFramePr>
        <p:xfrm>
          <a:off x="8533876" y="3284111"/>
          <a:ext cx="2457974" cy="829659"/>
        </p:xfrm>
        <a:graphic>
          <a:graphicData uri="http://schemas.openxmlformats.org/drawingml/2006/table">
            <a:tbl>
              <a:tblPr firstRow="1" bandRow="1">
                <a:effectLst/>
                <a:tableStyleId>{3B4B98B0-60AC-42C2-AFA5-B58CD77FA1E5}</a:tableStyleId>
              </a:tblPr>
              <a:tblGrid>
                <a:gridCol w="991124">
                  <a:extLst>
                    <a:ext uri="{9D8B030D-6E8A-4147-A177-3AD203B41FA5}">
                      <a16:colId xmlns:a16="http://schemas.microsoft.com/office/drawing/2014/main" val="3761039183"/>
                    </a:ext>
                  </a:extLst>
                </a:gridCol>
                <a:gridCol w="1466850">
                  <a:extLst>
                    <a:ext uri="{9D8B030D-6E8A-4147-A177-3AD203B41FA5}">
                      <a16:colId xmlns:a16="http://schemas.microsoft.com/office/drawing/2014/main" val="836788475"/>
                    </a:ext>
                  </a:extLst>
                </a:gridCol>
              </a:tblGrid>
              <a:tr h="377275">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mysecret</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"supersecret"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343319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nodeType="withEffect">
                                  <p:stCondLst>
                                    <p:cond delay="0"/>
                                  </p:stCondLst>
                                  <p:childTnLst>
                                    <p:animMotion origin="layout" path="M 2.08333E-6 4.81481E-6 L 2.08333E-6 0.03773 " pathEditMode="relative" rAng="0" ptsTypes="AA">
                                      <p:cBhvr>
                                        <p:cTn id="4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secrets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638298" cy="492314"/>
          </a:xfrm>
        </p:spPr>
        <p:txBody>
          <a:bodyPr/>
          <a:lstStyle/>
          <a:p>
            <a:r>
              <a:rPr lang="en-US" err="1"/>
              <a:t>vault.yaml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vault</a:t>
            </a:r>
          </a:p>
          <a:p>
            <a:r>
              <a:rPr lang="en-US" sz="1800"/>
              <a:t>spec:</a:t>
            </a:r>
          </a:p>
          <a:p>
            <a:r>
              <a:rPr lang="en-US" sz="1800"/>
              <a:t>  type: </a:t>
            </a:r>
            <a:r>
              <a:rPr lang="en-US" sz="1800" err="1"/>
              <a:t>secretstores.</a:t>
            </a:r>
            <a:r>
              <a:rPr lang="en-US" sz="1800" b="1" err="1"/>
              <a:t>hashicorp.vault</a:t>
            </a:r>
            <a:endParaRPr lang="en-US" sz="1800" b="1"/>
          </a:p>
          <a:p>
            <a:r>
              <a:rPr lang="en-US" sz="1800"/>
              <a:t>  metadata:</a:t>
            </a:r>
          </a:p>
          <a:p>
            <a:r>
              <a:rPr lang="en-US" sz="1800"/>
              <a:t>  - name: </a:t>
            </a:r>
            <a:r>
              <a:rPr lang="en-US" sz="1800" err="1"/>
              <a:t>vaultAddr</a:t>
            </a:r>
            <a:endParaRPr lang="en-US" sz="1800"/>
          </a:p>
          <a:p>
            <a:r>
              <a:rPr lang="en-US" sz="1800"/>
              <a:t>    value: https://127.0.0.1:8200</a:t>
            </a:r>
          </a:p>
          <a:p>
            <a:r>
              <a:rPr lang="en-US" sz="1800"/>
              <a:t>  - name: </a:t>
            </a:r>
            <a:r>
              <a:rPr lang="en-US" sz="1800" err="1"/>
              <a:t>caCert</a:t>
            </a:r>
            <a:endParaRPr lang="en-US" sz="1800"/>
          </a:p>
          <a:p>
            <a:r>
              <a:rPr lang="en-US" sz="1800"/>
              <a:t>    value: "</a:t>
            </a:r>
            <a:r>
              <a:rPr lang="en-US" sz="1800" err="1"/>
              <a:t>ca_cert</a:t>
            </a:r>
            <a:r>
              <a:rPr lang="en-US" sz="1800"/>
              <a:t>"</a:t>
            </a:r>
          </a:p>
          <a:p>
            <a:r>
              <a:rPr lang="en-US" sz="1800"/>
              <a:t>  - name: </a:t>
            </a:r>
            <a:r>
              <a:rPr lang="en-US" sz="1800" err="1"/>
              <a:t>caPath</a:t>
            </a:r>
            <a:endParaRPr lang="en-US" sz="1800"/>
          </a:p>
          <a:p>
            <a:r>
              <a:rPr lang="en-US" sz="1800"/>
              <a:t>    value: "/certs/</a:t>
            </a:r>
            <a:r>
              <a:rPr lang="en-US" sz="1800" err="1"/>
              <a:t>cert.pem</a:t>
            </a:r>
            <a:r>
              <a:rPr lang="en-US" sz="1800"/>
              <a:t>"</a:t>
            </a:r>
          </a:p>
          <a:p>
            <a:r>
              <a:rPr lang="en-US" sz="1800"/>
              <a:t>  - name: </a:t>
            </a:r>
            <a:r>
              <a:rPr lang="en-US" sz="1800" err="1"/>
              <a:t>caPem</a:t>
            </a:r>
            <a:endParaRPr lang="en-US" sz="1800"/>
          </a:p>
          <a:p>
            <a:r>
              <a:rPr lang="en-US" sz="1800"/>
              <a:t>    value: "/certs/</a:t>
            </a:r>
            <a:r>
              <a:rPr lang="en-US" sz="1800" err="1"/>
              <a:t>ca.pem</a:t>
            </a:r>
            <a:r>
              <a:rPr lang="en-US" sz="1800"/>
              <a:t>”</a:t>
            </a:r>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22006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Retrieve a secret</a:t>
            </a:r>
          </a:p>
          <a:p>
            <a:pPr>
              <a:spcBef>
                <a:spcPts val="0"/>
              </a:spcBef>
              <a:spcAft>
                <a:spcPts val="1800"/>
              </a:spcAft>
            </a:pPr>
            <a:r>
              <a:rPr lang="en-US" sz="2000">
                <a:latin typeface="Consolas" panose="020B0609020204030204" pitchFamily="49" charset="0"/>
              </a:rPr>
              <a:t>GET /v1.0/secrets/vault/</a:t>
            </a:r>
            <a:r>
              <a:rPr lang="en-US" sz="2000" err="1">
                <a:latin typeface="Consolas" panose="020B0609020204030204" pitchFamily="49" charset="0"/>
              </a:rPr>
              <a:t>mysecret</a:t>
            </a:r>
            <a:endParaRPr lang="en-US" sz="2000">
              <a:latin typeface="Consolas" panose="020B0609020204030204" pitchFamily="49"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secrets in bulk</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GET /v1.0/secrets/vault/bulk</a:t>
            </a:r>
          </a:p>
        </p:txBody>
      </p:sp>
    </p:spTree>
    <p:extLst>
      <p:ext uri="{BB962C8B-B14F-4D97-AF65-F5344CB8AC3E}">
        <p14:creationId xmlns:p14="http://schemas.microsoft.com/office/powerpoint/2010/main" val="14150338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4606859" y="5520725"/>
            <a:ext cx="979625" cy="269304"/>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5425449" y="5603245"/>
            <a:ext cx="916574" cy="104265"/>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5811543" y="-350617"/>
            <a:ext cx="706420" cy="10597870"/>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929553" y="5354593"/>
            <a:ext cx="3677306" cy="60964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OpenTelemetry</a:t>
              </a:r>
              <a:r>
                <a:rPr lang="en-US" sz="2000">
                  <a:solidFill>
                    <a:srgbClr val="000000"/>
                  </a:solidFill>
                  <a:latin typeface="Segoe UI Semibold"/>
                </a:rPr>
                <a:t> collector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6342023" y="5342907"/>
            <a:ext cx="4920423" cy="60964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Logging &amp;</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tracing extensions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Graphic 75">
              <a:extLst>
                <a:ext uri="{FF2B5EF4-FFF2-40B4-BE49-F238E27FC236}">
                  <a16:creationId xmlns:a16="http://schemas.microsoft.com/office/drawing/2014/main" id="{323BEA7A-20A7-45C7-B513-BFE1D380DA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47364" y="5495039"/>
              <a:ext cx="305376" cy="305376"/>
            </a:xfrm>
            <a:prstGeom prst="rect">
              <a:avLst/>
            </a:prstGeom>
          </p:spPr>
        </p:pic>
        <p:pic>
          <p:nvPicPr>
            <p:cNvPr id="78" name="Picture 2" descr="See the source image">
              <a:extLst>
                <a:ext uri="{FF2B5EF4-FFF2-40B4-BE49-F238E27FC236}">
                  <a16:creationId xmlns:a16="http://schemas.microsoft.com/office/drawing/2014/main" id="{C4B4E1FD-7CCF-47F1-B6A7-28CC212EDF7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261323" y="5484299"/>
              <a:ext cx="335626" cy="3356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E9E3B90B-8498-48AE-B2EF-8118545390B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9805532" y="5494277"/>
              <a:ext cx="285824" cy="3396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858092" y="5492758"/>
              <a:ext cx="349572" cy="349571"/>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a:extLst>
                <a:ext uri="{FF2B5EF4-FFF2-40B4-BE49-F238E27FC236}">
                  <a16:creationId xmlns:a16="http://schemas.microsoft.com/office/drawing/2014/main" id="{97D4F9E2-BB14-4253-BA50-C39F0CB3E73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9939" y="5491528"/>
              <a:ext cx="349572" cy="346531"/>
            </a:xfrm>
            <a:prstGeom prst="rect">
              <a:avLst/>
            </a:prstGeom>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920240" y="559734"/>
            <a:ext cx="10309515" cy="3982310"/>
            <a:chOff x="920240" y="559734"/>
            <a:chExt cx="10309515" cy="3982310"/>
          </a:xfrm>
        </p:grpSpPr>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3B21C0C-2F03-4630-8DD2-F0E1C9CBBBED}"/>
                </a:ext>
              </a:extLst>
            </p:cNvPr>
            <p:cNvGrpSpPr/>
            <p:nvPr/>
          </p:nvGrpSpPr>
          <p:grpSpPr>
            <a:xfrm>
              <a:off x="920240" y="1486591"/>
              <a:ext cx="1798011" cy="859376"/>
              <a:chOff x="5626289" y="3065947"/>
              <a:chExt cx="1798011" cy="859376"/>
            </a:xfrm>
          </p:grpSpPr>
          <p:sp>
            <p:nvSpPr>
              <p:cNvPr id="45" name="Rounded Rectangle 5">
                <a:extLst>
                  <a:ext uri="{FF2B5EF4-FFF2-40B4-BE49-F238E27FC236}">
                    <a16:creationId xmlns:a16="http://schemas.microsoft.com/office/drawing/2014/main" id="{593D18BD-3C06-41B0-8D57-A57F1335DC42}"/>
                  </a:ext>
                </a:extLst>
              </p:cNvPr>
              <p:cNvSpPr/>
              <p:nvPr/>
            </p:nvSpPr>
            <p:spPr bwMode="auto">
              <a:xfrm>
                <a:off x="5626289" y="3065947"/>
                <a:ext cx="1798011"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Twitter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46" name="Picture 2">
                <a:extLst>
                  <a:ext uri="{FF2B5EF4-FFF2-40B4-BE49-F238E27FC236}">
                    <a16:creationId xmlns:a16="http://schemas.microsoft.com/office/drawing/2014/main" id="{3B43A145-326B-4AA5-9DBE-07812E2AE8F2}"/>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820371" y="1136238"/>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057A2C-6DFE-4691-90BD-E037E4C86B60}"/>
                </a:ext>
              </a:extLst>
            </p:cNvPr>
            <p:cNvCxnSpPr>
              <a:cxnSpLocks/>
              <a:stCxn id="106" idx="3"/>
              <a:endCxn id="64" idx="0"/>
            </p:cNvCxnSpPr>
            <p:nvPr/>
          </p:nvCxnSpPr>
          <p:spPr>
            <a:xfrm flipH="1">
              <a:off x="3733595" y="2594252"/>
              <a:ext cx="1" cy="483705"/>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5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ADEFF51-7D7E-4346-87C5-DB2B9E90A92C}"/>
                </a:ext>
              </a:extLst>
            </p:cNvPr>
            <p:cNvGrpSpPr/>
            <p:nvPr/>
          </p:nvGrpSpPr>
          <p:grpSpPr>
            <a:xfrm rot="16200000">
              <a:off x="3609453" y="2335457"/>
              <a:ext cx="248285" cy="269304"/>
              <a:chOff x="4560621" y="3351406"/>
              <a:chExt cx="248285" cy="269304"/>
            </a:xfrm>
          </p:grpSpPr>
          <p:sp>
            <p:nvSpPr>
              <p:cNvPr id="106" name="Freeform: Shape 105">
                <a:extLst>
                  <a:ext uri="{FF2B5EF4-FFF2-40B4-BE49-F238E27FC236}">
                    <a16:creationId xmlns:a16="http://schemas.microsoft.com/office/drawing/2014/main" id="{94738039-DF1A-4C12-ADB4-14D9B82F6128}"/>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8F3A9A39-2FEB-4846-B182-2EBA505AB9DE}"/>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08" name="Straight Arrow Connector 107">
              <a:extLst>
                <a:ext uri="{FF2B5EF4-FFF2-40B4-BE49-F238E27FC236}">
                  <a16:creationId xmlns:a16="http://schemas.microsoft.com/office/drawing/2014/main" id="{E4475932-212A-43D5-8E3A-8662325677FE}"/>
                </a:ext>
              </a:extLst>
            </p:cNvPr>
            <p:cNvCxnSpPr>
              <a:cxnSpLocks/>
              <a:stCxn id="45" idx="3"/>
              <a:endCxn id="107" idx="6"/>
            </p:cNvCxnSpPr>
            <p:nvPr/>
          </p:nvCxnSpPr>
          <p:spPr>
            <a:xfrm>
              <a:off x="2718251" y="1916279"/>
              <a:ext cx="1015346" cy="486459"/>
            </a:xfrm>
            <a:prstGeom prst="bentConnector2">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9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Distributed tracing</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959754" cy="3090333"/>
            <a:chOff x="584199" y="3219450"/>
            <a:chExt cx="3959754"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959752"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Dapr distributed tracing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Built-in </a:t>
              </a:r>
              <a:r>
                <a:rPr kumimoji="0" lang="en-US" sz="1800" b="0" i="0" u="none" strike="noStrike" kern="1200" cap="none" spc="0" normalizeH="0" baseline="0" noProof="0" dirty="0" err="1">
                  <a:ln>
                    <a:noFill/>
                  </a:ln>
                  <a:solidFill>
                    <a:srgbClr val="000000"/>
                  </a:solidFill>
                  <a:effectLst/>
                  <a:uLnTx/>
                  <a:uFillTx/>
                  <a:latin typeface="Segoe UI"/>
                  <a:ea typeface="+mn-ea"/>
                  <a:cs typeface="+mn-cs"/>
                </a:rPr>
                <a:t>Zipkin</a:t>
              </a:r>
              <a:r>
                <a:rPr kumimoji="0" lang="en-US" sz="1800" b="0" i="0" u="none" strike="noStrike" kern="1200" cap="none" spc="0" normalizeH="0" baseline="0" noProof="0" dirty="0">
                  <a:ln>
                    <a:noFill/>
                  </a:ln>
                  <a:solidFill>
                    <a:srgbClr val="000000"/>
                  </a:solidFill>
                  <a:effectLst/>
                  <a:uLnTx/>
                  <a:uFillTx/>
                  <a:latin typeface="Segoe UI"/>
                  <a:ea typeface="+mn-ea"/>
                  <a:cs typeface="+mn-cs"/>
                </a:rPr>
                <a:t> collection and viewer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lang="en-US" sz="1800" dirty="0">
                  <a:solidFill>
                    <a:srgbClr val="000000"/>
                  </a:solidFill>
                  <a:latin typeface="Segoe UI"/>
                </a:rPr>
                <a:t>Configurable sampling rates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4" y="1499150"/>
            <a:ext cx="4397375"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Emit tracing data from calls to/from Dapr sidecars and system services </a:t>
            </a:r>
            <a:r>
              <a:rPr kumimoji="0" lang="en-US" sz="18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fo</a:t>
            </a:r>
            <a:r>
              <a:rPr lang="en-US">
                <a:solidFill>
                  <a:srgbClr val="000000"/>
                </a:solidFill>
                <a:latin typeface="Segoe UI Semibold"/>
                <a:cs typeface="Segoe UI" panose="020B0502040204020203" pitchFamily="34" charset="0"/>
              </a:rPr>
              <a:t>r easy application-level instrumentation</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65AAD86F-3653-4688-845D-88E462F3BAF2}"/>
              </a:ext>
            </a:extLst>
          </p:cNvPr>
          <p:cNvGrpSpPr/>
          <p:nvPr/>
        </p:nvGrpSpPr>
        <p:grpSpPr>
          <a:xfrm>
            <a:off x="5223849" y="362258"/>
            <a:ext cx="6923231" cy="6339719"/>
            <a:chOff x="5135176" y="421526"/>
            <a:chExt cx="6923231" cy="6339719"/>
          </a:xfrm>
        </p:grpSpPr>
        <p:pic>
          <p:nvPicPr>
            <p:cNvPr id="6146" name="Picture 2" descr="WIN22_Generic_Device_TabletB">
              <a:extLst>
                <a:ext uri="{FF2B5EF4-FFF2-40B4-BE49-F238E27FC236}">
                  <a16:creationId xmlns:a16="http://schemas.microsoft.com/office/drawing/2014/main" id="{66B519FA-C0E3-4B0B-80C2-2ED96B0839F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135176" y="421526"/>
              <a:ext cx="6923231" cy="63397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pplication map">
              <a:extLst>
                <a:ext uri="{FF2B5EF4-FFF2-40B4-BE49-F238E27FC236}">
                  <a16:creationId xmlns:a16="http://schemas.microsoft.com/office/drawing/2014/main" id="{38A58F52-CB2C-4E77-9B39-1D4D66D851E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56928" y="750520"/>
              <a:ext cx="3000760" cy="5559991"/>
            </a:xfrm>
            <a:prstGeom prst="roundRect">
              <a:avLst>
                <a:gd name="adj" fmla="val 3124"/>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6897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4.79167E-6 4.81481E-6 L 4.7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Metrics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6" name="Group 5">
            <a:extLst>
              <a:ext uri="{FF2B5EF4-FFF2-40B4-BE49-F238E27FC236}">
                <a16:creationId xmlns:a16="http://schemas.microsoft.com/office/drawing/2014/main" id="{1376AB8B-6F88-4F3C-AFE3-FA3E3C98494D}"/>
              </a:ext>
            </a:extLst>
          </p:cNvPr>
          <p:cNvGrpSpPr/>
          <p:nvPr/>
        </p:nvGrpSpPr>
        <p:grpSpPr>
          <a:xfrm>
            <a:off x="3731684" y="-633981"/>
            <a:ext cx="8985250" cy="7902543"/>
            <a:chOff x="2116137" y="421526"/>
            <a:chExt cx="7959725" cy="6778019"/>
          </a:xfrm>
        </p:grpSpPr>
        <p:pic>
          <p:nvPicPr>
            <p:cNvPr id="5" name="Picture 2" descr="Screenshot of the system service dashboard">
              <a:extLst>
                <a:ext uri="{FF2B5EF4-FFF2-40B4-BE49-F238E27FC236}">
                  <a16:creationId xmlns:a16="http://schemas.microsoft.com/office/drawing/2014/main" id="{242F0C72-9729-4DC2-94D1-8E395341A7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36899" y="1622530"/>
              <a:ext cx="5981701" cy="4136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n open computer sitting on top of a desk&#10;&#10;Description automatically generated">
              <a:extLst>
                <a:ext uri="{FF2B5EF4-FFF2-40B4-BE49-F238E27FC236}">
                  <a16:creationId xmlns:a16="http://schemas.microsoft.com/office/drawing/2014/main" id="{897ED3B8-854D-423D-BCE8-B4B3F035DF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16137" y="421526"/>
              <a:ext cx="7959725" cy="6778019"/>
            </a:xfrm>
            <a:prstGeom prst="rect">
              <a:avLst/>
            </a:prstGeom>
          </p:spPr>
        </p:pic>
      </p:grpSp>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692526" cy="3090333"/>
            <a:chOff x="584199" y="3219450"/>
            <a:chExt cx="3692526"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2524"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Metrics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Call latency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CPU/memory usage</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Error rates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Sidecar injection failures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System health</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5" y="1499150"/>
            <a:ext cx="3770842"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Built-in monitoring capabilities to understand the behavior of the Dapr sidecar and system services</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67393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2.29167E-6 4.81481E-6 L 2.2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1" name="Rectangle 10">
            <a:extLst>
              <a:ext uri="{FF2B5EF4-FFF2-40B4-BE49-F238E27FC236}">
                <a16:creationId xmlns:a16="http://schemas.microsoft.com/office/drawing/2014/main" id="{44090A31-4FF3-4A0E-A5E2-930339183300}"/>
              </a:ext>
            </a:extLst>
          </p:cNvPr>
          <p:cNvSpPr/>
          <p:nvPr/>
        </p:nvSpPr>
        <p:spPr bwMode="auto">
          <a:xfrm>
            <a:off x="6432552" y="1773921"/>
            <a:ext cx="5177434" cy="3541029"/>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Get started with </a:t>
            </a:r>
            <a:r>
              <a:rPr lang="en-US" sz="2000">
                <a:solidFill>
                  <a:schemeClr val="tx1"/>
                </a:solidFill>
                <a:latin typeface="Consolas" panose="020B0609020204030204" pitchFamily="49" charset="0"/>
                <a:ea typeface="Segoe UI" pitchFamily="34" charset="0"/>
                <a:cs typeface="Segoe UI" pitchFamily="34" charset="0"/>
              </a:rPr>
              <a:t>dapr </a:t>
            </a:r>
            <a:r>
              <a:rPr lang="en-US" sz="2000" err="1">
                <a:solidFill>
                  <a:schemeClr val="tx1"/>
                </a:solidFill>
                <a:latin typeface="Consolas" panose="020B0609020204030204" pitchFamily="49" charset="0"/>
                <a:ea typeface="Segoe UI" pitchFamily="34" charset="0"/>
                <a:cs typeface="Segoe UI" pitchFamily="34" charset="0"/>
              </a:rPr>
              <a:t>init</a:t>
            </a:r>
            <a:r>
              <a:rPr lang="en-US" sz="2000">
                <a:solidFill>
                  <a:schemeClr val="tx1"/>
                </a:solidFill>
                <a:latin typeface="Consolas" panose="020B0609020204030204" pitchFamily="49" charset="0"/>
                <a:ea typeface="Segoe UI" pitchFamily="34" charset="0"/>
                <a:cs typeface="Segoe UI" pitchFamily="34" charset="0"/>
              </a:rPr>
              <a:t> -k</a:t>
            </a:r>
          </a:p>
          <a:p>
            <a:pPr marL="342900" indent="-342900" algn="l"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Fully managed Dapr control plane</a:t>
            </a:r>
          </a:p>
          <a:p>
            <a:pPr marL="800100" lvl="1" indent="-342900" defTabSz="932472" fontAlgn="base">
              <a:spcBef>
                <a:spcPct val="0"/>
              </a:spcBef>
              <a:spcAft>
                <a:spcPts val="1200"/>
              </a:spcAft>
              <a:buFont typeface="Arial" panose="020B0604020202020204" pitchFamily="34" charset="0"/>
              <a:buChar char="•"/>
            </a:pPr>
            <a:r>
              <a:rPr lang="en-US" sz="1600">
                <a:solidFill>
                  <a:schemeClr val="tx1"/>
                </a:solidFill>
                <a:ea typeface="Segoe UI" pitchFamily="34" charset="0"/>
                <a:cs typeface="Segoe UI" pitchFamily="34" charset="0"/>
              </a:rPr>
              <a:t>Deploys dashboard, placement, operator, sentry, and injector pods</a:t>
            </a:r>
          </a:p>
          <a:p>
            <a:pPr marL="342900" indent="-342900"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Automatically inject Dapr sidecar into all annotated pods</a:t>
            </a:r>
          </a:p>
          <a:p>
            <a:pPr marL="342900" indent="-342900"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Upgrade with </a:t>
            </a:r>
            <a:r>
              <a:rPr lang="en-US" sz="2000">
                <a:solidFill>
                  <a:schemeClr val="tx1"/>
                </a:solidFill>
                <a:latin typeface="Consolas" panose="020B0609020204030204" pitchFamily="49" charset="0"/>
                <a:ea typeface="Segoe UI" pitchFamily="34" charset="0"/>
                <a:cs typeface="Segoe UI" pitchFamily="34" charset="0"/>
              </a:rPr>
              <a:t>dapr upgrade </a:t>
            </a:r>
            <a:r>
              <a:rPr lang="en-US" sz="2000">
                <a:solidFill>
                  <a:schemeClr val="tx1"/>
                </a:solidFill>
                <a:ea typeface="Segoe UI" pitchFamily="34" charset="0"/>
                <a:cs typeface="Segoe UI" pitchFamily="34" charset="0"/>
              </a:rPr>
              <a:t>or Helm</a:t>
            </a:r>
          </a:p>
        </p:txBody>
      </p:sp>
      <p:grpSp>
        <p:nvGrpSpPr>
          <p:cNvPr id="14" name="Group 13">
            <a:extLst>
              <a:ext uri="{FF2B5EF4-FFF2-40B4-BE49-F238E27FC236}">
                <a16:creationId xmlns:a16="http://schemas.microsoft.com/office/drawing/2014/main" id="{871DAC82-9814-41F4-B7E7-5C05FA1B32A6}"/>
              </a:ext>
            </a:extLst>
          </p:cNvPr>
          <p:cNvGrpSpPr/>
          <p:nvPr/>
        </p:nvGrpSpPr>
        <p:grpSpPr>
          <a:xfrm>
            <a:off x="7645400" y="1856252"/>
            <a:ext cx="2478688" cy="387229"/>
            <a:chOff x="798911" y="1941841"/>
            <a:chExt cx="2478688" cy="387229"/>
          </a:xfrm>
        </p:grpSpPr>
        <p:sp>
          <p:nvSpPr>
            <p:cNvPr id="15" name="Rectangle 14">
              <a:extLst>
                <a:ext uri="{FF2B5EF4-FFF2-40B4-BE49-F238E27FC236}">
                  <a16:creationId xmlns:a16="http://schemas.microsoft.com/office/drawing/2014/main" id="{03F3250D-90F0-409B-9300-5BDCF43B9C7D}"/>
                </a:ext>
              </a:extLst>
            </p:cNvPr>
            <p:cNvSpPr/>
            <p:nvPr/>
          </p:nvSpPr>
          <p:spPr bwMode="auto">
            <a:xfrm>
              <a:off x="798911" y="1990276"/>
              <a:ext cx="2478688"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39EB64B1-7FA6-4AA8-B300-9E304AAA888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2407" y="1941841"/>
              <a:ext cx="2190733" cy="387229"/>
            </a:xfrm>
            <a:prstGeom prst="rect">
              <a:avLst/>
            </a:prstGeom>
          </p:spPr>
        </p:pic>
      </p:grpSp>
      <p:sp>
        <p:nvSpPr>
          <p:cNvPr id="17" name="Rectangle 16">
            <a:extLst>
              <a:ext uri="{FF2B5EF4-FFF2-40B4-BE49-F238E27FC236}">
                <a16:creationId xmlns:a16="http://schemas.microsoft.com/office/drawing/2014/main" id="{DD2206E5-645A-4F46-9E36-957F8F947211}"/>
              </a:ext>
            </a:extLst>
          </p:cNvPr>
          <p:cNvSpPr/>
          <p:nvPr/>
        </p:nvSpPr>
        <p:spPr bwMode="auto">
          <a:xfrm>
            <a:off x="582016" y="1773921"/>
            <a:ext cx="5177434" cy="3541029"/>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Get started with </a:t>
            </a:r>
            <a:r>
              <a:rPr lang="en-US" sz="2000">
                <a:solidFill>
                  <a:schemeClr val="tx1"/>
                </a:solidFill>
                <a:latin typeface="Consolas" panose="020B0609020204030204" pitchFamily="49" charset="0"/>
                <a:ea typeface="Segoe UI" pitchFamily="34" charset="0"/>
                <a:cs typeface="Segoe UI" pitchFamily="34" charset="0"/>
              </a:rPr>
              <a:t>dapr </a:t>
            </a:r>
            <a:r>
              <a:rPr lang="en-US" sz="2000" err="1">
                <a:solidFill>
                  <a:schemeClr val="tx1"/>
                </a:solidFill>
                <a:latin typeface="Consolas" panose="020B0609020204030204" pitchFamily="49" charset="0"/>
                <a:ea typeface="Segoe UI" pitchFamily="34" charset="0"/>
                <a:cs typeface="Segoe UI" pitchFamily="34" charset="0"/>
              </a:rPr>
              <a:t>init</a:t>
            </a:r>
            <a:endParaRPr lang="en-US" sz="2000">
              <a:solidFill>
                <a:schemeClr val="tx1"/>
              </a:solidFill>
              <a:latin typeface="Consolas" panose="020B0609020204030204" pitchFamily="49" charset="0"/>
              <a:ea typeface="Segoe UI" pitchFamily="34" charset="0"/>
              <a:cs typeface="Segoe UI" pitchFamily="34" charset="0"/>
            </a:endParaRPr>
          </a:p>
          <a:p>
            <a:pPr marL="342900" indent="-342900" algn="l"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Easy setup with Docker images</a:t>
            </a:r>
          </a:p>
          <a:p>
            <a:pPr marL="800100" lvl="1" indent="-342900" defTabSz="932472" fontAlgn="base">
              <a:spcBef>
                <a:spcPct val="0"/>
              </a:spcBef>
              <a:spcAft>
                <a:spcPts val="600"/>
              </a:spcAft>
              <a:buFont typeface="Arial" panose="020B0604020202020204" pitchFamily="34" charset="0"/>
              <a:buChar char="•"/>
            </a:pPr>
            <a:r>
              <a:rPr lang="en-US" sz="1600">
                <a:solidFill>
                  <a:schemeClr val="tx1"/>
                </a:solidFill>
                <a:ea typeface="Segoe UI" pitchFamily="34" charset="0"/>
                <a:cs typeface="Segoe UI" pitchFamily="34" charset="0"/>
              </a:rPr>
              <a:t>Sets up placement, Zipkin, Redis</a:t>
            </a:r>
          </a:p>
          <a:p>
            <a:pPr marL="800100" lvl="1" indent="-342900" defTabSz="932472" fontAlgn="base">
              <a:spcBef>
                <a:spcPct val="0"/>
              </a:spcBef>
              <a:spcAft>
                <a:spcPts val="1200"/>
              </a:spcAft>
              <a:buFont typeface="Arial" panose="020B0604020202020204" pitchFamily="34" charset="0"/>
              <a:buChar char="•"/>
            </a:pPr>
            <a:r>
              <a:rPr lang="en-US" sz="1600">
                <a:solidFill>
                  <a:schemeClr val="tx1"/>
                </a:solidFill>
                <a:latin typeface="Consolas" panose="020B0609020204030204" pitchFamily="49" charset="0"/>
                <a:ea typeface="Segoe UI" pitchFamily="34" charset="0"/>
                <a:cs typeface="Segoe UI" pitchFamily="34" charset="0"/>
              </a:rPr>
              <a:t>slim-</a:t>
            </a:r>
            <a:r>
              <a:rPr lang="en-US" sz="1600" err="1">
                <a:solidFill>
                  <a:schemeClr val="tx1"/>
                </a:solidFill>
                <a:latin typeface="Consolas" panose="020B0609020204030204" pitchFamily="49" charset="0"/>
                <a:ea typeface="Segoe UI" pitchFamily="34" charset="0"/>
                <a:cs typeface="Segoe UI" pitchFamily="34" charset="0"/>
              </a:rPr>
              <a:t>init</a:t>
            </a:r>
            <a:r>
              <a:rPr lang="en-US" sz="1600">
                <a:solidFill>
                  <a:schemeClr val="tx1"/>
                </a:solidFill>
                <a:ea typeface="Segoe UI" pitchFamily="34" charset="0"/>
                <a:cs typeface="Segoe UI" pitchFamily="34" charset="0"/>
              </a:rPr>
              <a:t> available without Docker</a:t>
            </a:r>
          </a:p>
          <a:p>
            <a:pPr marL="342900" indent="-342900"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Run any application with Dapr sidecar using </a:t>
            </a:r>
            <a:r>
              <a:rPr lang="en-US" sz="2000">
                <a:solidFill>
                  <a:schemeClr val="tx1"/>
                </a:solidFill>
                <a:latin typeface="Consolas" panose="020B0609020204030204" pitchFamily="49" charset="0"/>
                <a:ea typeface="Segoe UI" pitchFamily="34" charset="0"/>
                <a:cs typeface="Segoe UI" pitchFamily="34" charset="0"/>
              </a:rPr>
              <a:t>dapr run</a:t>
            </a:r>
          </a:p>
          <a:p>
            <a:pPr marL="342900" indent="-342900" algn="l" defTabSz="932472" fontAlgn="base">
              <a:spcBef>
                <a:spcPct val="0"/>
              </a:spcBef>
              <a:spcAft>
                <a:spcPts val="600"/>
              </a:spcAft>
              <a:buFont typeface="Arial" panose="020B0604020202020204" pitchFamily="34" charset="0"/>
              <a:buChar char="•"/>
            </a:pPr>
            <a:endParaRPr lang="en-US" sz="200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2144116" y="1904686"/>
            <a:ext cx="2053234"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ea typeface="Segoe UI" pitchFamily="34" charset="0"/>
                <a:cs typeface="Segoe UI" pitchFamily="34" charset="0"/>
              </a:rPr>
              <a:t>Self-hosted</a:t>
            </a:r>
          </a:p>
        </p:txBody>
      </p:sp>
    </p:spTree>
    <p:extLst>
      <p:ext uri="{BB962C8B-B14F-4D97-AF65-F5344CB8AC3E}">
        <p14:creationId xmlns:p14="http://schemas.microsoft.com/office/powerpoint/2010/main" val="32773369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a:t>Dapr in self-hosted Docker mode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589895" y="5754824"/>
            <a:ext cx="8563610" cy="553998"/>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ea typeface="Segoe UI" pitchFamily="34" charset="0"/>
                  <a:cs typeface="Segoe UI" pitchFamily="34" charset="0"/>
                </a:rPr>
                <a:t>Local dev machine or virtual machine</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588263" y="1699370"/>
            <a:ext cx="2356362" cy="3936978"/>
            <a:chOff x="7845445" y="1639428"/>
            <a:chExt cx="2356362" cy="3936978"/>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1639428"/>
              <a:ext cx="2356362" cy="393697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8251678" y="2523599"/>
              <a:ext cx="1575795" cy="83576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2" cy="835760"/>
              <a:chOff x="7082977" y="2664572"/>
              <a:chExt cx="1292712"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399" y="2919695"/>
                <a:ext cx="501290" cy="369332"/>
              </a:xfrm>
              <a:prstGeom prst="rect">
                <a:avLst/>
              </a:prstGeom>
              <a:noFill/>
            </p:spPr>
            <p:txBody>
              <a:bodyPr wrap="square" lIns="0" tIns="0" rIns="0" bIns="0" rtlCol="0" anchor="ctr">
                <a:spAutoFit/>
              </a:bodyPr>
              <a:lstStyle/>
              <a:p>
                <a:r>
                  <a:rPr lang="en-US" sz="1200">
                    <a:solidFill>
                      <a:srgbClr val="202192"/>
                    </a:solidFill>
                    <a:latin typeface="+mj-lt"/>
                  </a:rPr>
                  <a:t>Zipkin</a:t>
                </a:r>
              </a:p>
              <a:p>
                <a:r>
                  <a:rPr lang="en-US" sz="12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40031" y="2954302"/>
                  <a:ext cx="383115" cy="163059"/>
                </a:xfrm>
                <a:prstGeom prst="rect">
                  <a:avLst/>
                </a:prstGeom>
                <a:noFill/>
              </p:spPr>
              <p:txBody>
                <a:bodyPr wrap="none" lIns="0" tIns="0" rIns="0" bIns="0" rtlCol="0">
                  <a:spAutoFit/>
                </a:bodyPr>
                <a:lstStyle/>
                <a:p>
                  <a:pPr algn="ctr"/>
                  <a:r>
                    <a:rPr lang="en-US" sz="900">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1200">
                    <a:solidFill>
                      <a:srgbClr val="202192"/>
                    </a:solidFill>
                    <a:latin typeface="+mj-lt"/>
                  </a:rPr>
                  <a:t>Redis</a:t>
                </a:r>
              </a:p>
              <a:p>
                <a:r>
                  <a:rPr lang="en-US" sz="12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65508" y="2972992"/>
                  <a:ext cx="332160" cy="163059"/>
                </a:xfrm>
                <a:prstGeom prst="rect">
                  <a:avLst/>
                </a:prstGeom>
                <a:noFill/>
              </p:spPr>
              <p:txBody>
                <a:bodyPr wrap="none" lIns="0" tIns="0" rIns="0" bIns="0" rtlCol="0">
                  <a:spAutoFit/>
                </a:bodyPr>
                <a:lstStyle/>
                <a:p>
                  <a:pPr algn="ctr"/>
                  <a:r>
                    <a:rPr lang="en-US" sz="900">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181069" y="1754577"/>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5730484" y="2798886"/>
            <a:ext cx="1375263" cy="1602049"/>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00904" y="2429761"/>
                <a:ext cx="804727" cy="269882"/>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9773538" y="1117054"/>
            <a:ext cx="2149976" cy="5148482"/>
            <a:chOff x="9773538" y="1117054"/>
            <a:chExt cx="2149976"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73538" y="1117054"/>
              <a:ext cx="2123979" cy="307777"/>
            </a:xfrm>
            <a:prstGeom prst="rect">
              <a:avLst/>
            </a:prstGeom>
            <a:noFill/>
          </p:spPr>
          <p:txBody>
            <a:bodyPr wrap="none" lIns="0" tIns="0" rIns="0" bIns="0" rtlCol="0">
              <a:spAutoFit/>
            </a:bodyPr>
            <a:lstStyle/>
            <a:p>
              <a:pPr algn="ctr"/>
              <a:r>
                <a:rPr lang="en-US" sz="20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7105321" y="1948248"/>
            <a:ext cx="3099808" cy="4103164"/>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5778234" y="1646871"/>
            <a:ext cx="1974901" cy="307777"/>
          </a:xfrm>
          <a:prstGeom prst="rect">
            <a:avLst/>
          </a:prstGeom>
          <a:noFill/>
        </p:spPr>
        <p:txBody>
          <a:bodyPr wrap="none" lIns="0" tIns="0" rIns="0" bIns="0" rtlCol="0">
            <a:spAutoFit/>
          </a:bodyPr>
          <a:lstStyle/>
          <a:p>
            <a:pPr algn="ctr"/>
            <a:r>
              <a:rPr lang="en-US" sz="20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6765685" y="1954648"/>
            <a:ext cx="8700" cy="168914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7376958" y="3747917"/>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6861529" y="2220275"/>
            <a:ext cx="1974138" cy="638636"/>
          </a:xfrm>
          <a:prstGeom prst="rect">
            <a:avLst/>
          </a:prstGeom>
          <a:noFill/>
        </p:spPr>
        <p:txBody>
          <a:bodyPr wrap="square" lIns="0" tIns="0" rIns="0" bIns="0" rtlCol="0" anchor="ctr">
            <a:spAutoFit/>
          </a:bodyPr>
          <a:lstStyle/>
          <a:p>
            <a:pPr>
              <a:spcAft>
                <a:spcPts val="600"/>
              </a:spcAft>
            </a:pPr>
            <a:r>
              <a:rPr lang="en-US" sz="1050">
                <a:latin typeface="+mj-lt"/>
              </a:rPr>
              <a:t>Launch application</a:t>
            </a:r>
          </a:p>
          <a:p>
            <a:pPr>
              <a:spcAft>
                <a:spcPts val="600"/>
              </a:spcAft>
            </a:pPr>
            <a:r>
              <a:rPr lang="en-US" sz="1050">
                <a:latin typeface="+mj-lt"/>
              </a:rPr>
              <a:t>Launch sidecar process</a:t>
            </a:r>
          </a:p>
          <a:p>
            <a:pPr>
              <a:spcAft>
                <a:spcPts val="600"/>
              </a:spcAft>
            </a:pPr>
            <a:r>
              <a:rPr lang="en-US" sz="1050">
                <a:latin typeface="+mj-lt"/>
              </a:rPr>
              <a:t>Set env variables</a:t>
            </a:r>
          </a:p>
        </p:txBody>
      </p:sp>
      <p:cxnSp>
        <p:nvCxnSpPr>
          <p:cNvPr id="7178" name="Straight Arrow Connector 139">
            <a:extLst>
              <a:ext uri="{FF2B5EF4-FFF2-40B4-BE49-F238E27FC236}">
                <a16:creationId xmlns:a16="http://schemas.microsoft.com/office/drawing/2014/main" id="{A20D82C0-28BE-446F-99E9-115918B19827}"/>
              </a:ext>
            </a:extLst>
          </p:cNvPr>
          <p:cNvCxnSpPr>
            <a:cxnSpLocks/>
            <a:stCxn id="46" idx="1"/>
            <a:endCxn id="5" idx="3"/>
          </p:cNvCxnSpPr>
          <p:nvPr/>
        </p:nvCxnSpPr>
        <p:spPr>
          <a:xfrm rot="10800000">
            <a:off x="2570292" y="2996383"/>
            <a:ext cx="3884791" cy="1021892"/>
          </a:xfrm>
          <a:prstGeom prst="bentConnector3">
            <a:avLst>
              <a:gd name="adj1" fmla="val 3221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2572302" y="4018274"/>
            <a:ext cx="3882781" cy="994225"/>
          </a:xfrm>
          <a:prstGeom prst="bentConnector3">
            <a:avLst>
              <a:gd name="adj1" fmla="val 3220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2287208" y="4017915"/>
            <a:ext cx="4167874" cy="36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3076719" y="5085084"/>
            <a:ext cx="2292841" cy="400110"/>
          </a:xfrm>
          <a:prstGeom prst="rect">
            <a:avLst/>
          </a:prstGeom>
          <a:noFill/>
        </p:spPr>
        <p:txBody>
          <a:bodyPr wrap="square" lIns="0" tIns="0" rIns="0" bIns="0" rtlCol="0" anchor="ctr">
            <a:spAutoFit/>
          </a:bodyPr>
          <a:lstStyle/>
          <a:p>
            <a:pPr>
              <a:spcAft>
                <a:spcPts val="600"/>
              </a:spcAft>
            </a:pPr>
            <a:r>
              <a:rPr lang="en-US" sz="1050">
                <a:latin typeface="+mj-lt"/>
              </a:rPr>
              <a:t>Save and retrieve state</a:t>
            </a:r>
          </a:p>
          <a:p>
            <a:pPr>
              <a:spcAft>
                <a:spcPts val="600"/>
              </a:spcAft>
            </a:pPr>
            <a:r>
              <a:rPr lang="en-US" sz="1050">
                <a:latin typeface="+mj-lt"/>
              </a:rPr>
              <a:t>Publish and subscribe to messages</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3072284" y="3069463"/>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 to pods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3072284" y="4121252"/>
            <a:ext cx="1649179" cy="153888"/>
          </a:xfrm>
          <a:prstGeom prst="rect">
            <a:avLst/>
          </a:prstGeom>
          <a:noFill/>
        </p:spPr>
        <p:txBody>
          <a:bodyPr wrap="square" lIns="0" tIns="0" rIns="0" bIns="0" rtlCol="0" anchor="t">
            <a:spAutoFit/>
          </a:bodyPr>
          <a:lstStyle/>
          <a:p>
            <a:pPr>
              <a:spcAft>
                <a:spcPts val="600"/>
              </a:spcAft>
            </a:pPr>
            <a:r>
              <a:rPr lang="en-US" sz="1000">
                <a:latin typeface="+mj-lt"/>
              </a:rPr>
              <a:t>Send distributed tracing</a:t>
            </a:r>
          </a:p>
        </p:txBody>
      </p:sp>
    </p:spTree>
    <p:extLst>
      <p:ext uri="{BB962C8B-B14F-4D97-AF65-F5344CB8AC3E}">
        <p14:creationId xmlns:p14="http://schemas.microsoft.com/office/powerpoint/2010/main" val="56637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42" presetClass="path" presetSubtype="0" decel="100000" fill="hold" nodeType="withEffect">
                                  <p:stCondLst>
                                    <p:cond delay="0"/>
                                  </p:stCondLst>
                                  <p:childTnLst>
                                    <p:animMotion origin="layout" path="M 3.75E-6 2.59259E-6 L 3.75E-6 0.03773 " pathEditMode="relative" rAng="0" ptsTypes="AA">
                                      <p:cBhvr>
                                        <p:cTn id="16" dur="750" spd="-100000" fill="hold"/>
                                        <p:tgtEl>
                                          <p:spTgt spid="14"/>
                                        </p:tgtEl>
                                        <p:attrNameLst>
                                          <p:attrName>ppt_x</p:attrName>
                                          <p:attrName>ppt_y</p:attrName>
                                        </p:attrNameLst>
                                      </p:cBhvr>
                                      <p:rCtr x="0" y="187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par>
                                <p:cTn id="22" presetID="42" presetClass="path" presetSubtype="0" decel="100000" fill="hold" grpId="1" nodeType="withEffect">
                                  <p:stCondLst>
                                    <p:cond delay="0"/>
                                  </p:stCondLst>
                                  <p:childTnLst>
                                    <p:animMotion origin="layout" path="M 3.75E-6 2.59259E-6 L 3.75E-6 0.03773 " pathEditMode="relative" rAng="0" ptsTypes="AA">
                                      <p:cBhvr>
                                        <p:cTn id="23" dur="750" spd="-100000" fill="hold"/>
                                        <p:tgtEl>
                                          <p:spTgt spid="101"/>
                                        </p:tgtEl>
                                        <p:attrNameLst>
                                          <p:attrName>ppt_x</p:attrName>
                                          <p:attrName>ppt_y</p:attrName>
                                        </p:attrNameLst>
                                      </p:cBhvr>
                                      <p:rCtr x="0" y="1875"/>
                                    </p:animMotion>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wipe(up)">
                                      <p:cBhvr>
                                        <p:cTn id="27" dur="500"/>
                                        <p:tgtEl>
                                          <p:spTgt spid="71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53" presetClass="entr" presetSubtype="16"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185"/>
                                        </p:tgtEl>
                                        <p:attrNameLst>
                                          <p:attrName>style.visibility</p:attrName>
                                        </p:attrNameLst>
                                      </p:cBhvr>
                                      <p:to>
                                        <p:strVal val="visible"/>
                                      </p:to>
                                    </p:set>
                                    <p:animEffect transition="in" filter="wipe(right)">
                                      <p:cBhvr>
                                        <p:cTn id="40" dur="500"/>
                                        <p:tgtEl>
                                          <p:spTgt spid="7185"/>
                                        </p:tgtEl>
                                      </p:cBhvr>
                                    </p:animEffect>
                                  </p:childTnLst>
                                </p:cTn>
                              </p:par>
                              <p:par>
                                <p:cTn id="41" presetID="22" presetClass="entr" presetSubtype="2" fill="hold" nodeType="withEffect">
                                  <p:stCondLst>
                                    <p:cond delay="0"/>
                                  </p:stCondLst>
                                  <p:childTnLst>
                                    <p:set>
                                      <p:cBhvr>
                                        <p:cTn id="42" dur="1" fill="hold">
                                          <p:stCondLst>
                                            <p:cond delay="0"/>
                                          </p:stCondLst>
                                        </p:cTn>
                                        <p:tgtEl>
                                          <p:spTgt spid="7178"/>
                                        </p:tgtEl>
                                        <p:attrNameLst>
                                          <p:attrName>style.visibility</p:attrName>
                                        </p:attrNameLst>
                                      </p:cBhvr>
                                      <p:to>
                                        <p:strVal val="visible"/>
                                      </p:to>
                                    </p:set>
                                    <p:animEffect transition="in" filter="wipe(right)">
                                      <p:cBhvr>
                                        <p:cTn id="43" dur="500"/>
                                        <p:tgtEl>
                                          <p:spTgt spid="7178"/>
                                        </p:tgtEl>
                                      </p:cBhvr>
                                    </p:animEffect>
                                  </p:childTnLst>
                                </p:cTn>
                              </p:par>
                              <p:par>
                                <p:cTn id="44" presetID="22" presetClass="entr" presetSubtype="2" fill="hold" nodeType="withEffect">
                                  <p:stCondLst>
                                    <p:cond delay="0"/>
                                  </p:stCondLst>
                                  <p:childTnLst>
                                    <p:set>
                                      <p:cBhvr>
                                        <p:cTn id="45" dur="1" fill="hold">
                                          <p:stCondLst>
                                            <p:cond delay="0"/>
                                          </p:stCondLst>
                                        </p:cTn>
                                        <p:tgtEl>
                                          <p:spTgt spid="7181"/>
                                        </p:tgtEl>
                                        <p:attrNameLst>
                                          <p:attrName>style.visibility</p:attrName>
                                        </p:attrNameLst>
                                      </p:cBhvr>
                                      <p:to>
                                        <p:strVal val="visible"/>
                                      </p:to>
                                    </p:set>
                                    <p:animEffect transition="in" filter="wipe(right)">
                                      <p:cBhvr>
                                        <p:cTn id="46" dur="500"/>
                                        <p:tgtEl>
                                          <p:spTgt spid="7181"/>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190"/>
                                        </p:tgtEl>
                                        <p:attrNameLst>
                                          <p:attrName>style.visibility</p:attrName>
                                        </p:attrNameLst>
                                      </p:cBhvr>
                                      <p:to>
                                        <p:strVal val="visible"/>
                                      </p:to>
                                    </p:set>
                                    <p:animEffect transition="in" filter="fade">
                                      <p:cBhvr>
                                        <p:cTn id="49" dur="500"/>
                                        <p:tgtEl>
                                          <p:spTgt spid="7190"/>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7190" grpId="0"/>
      <p:bldP spid="1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2" name="Title 1">
            <a:extLst>
              <a:ext uri="{FF2B5EF4-FFF2-40B4-BE49-F238E27FC236}">
                <a16:creationId xmlns:a16="http://schemas.microsoft.com/office/drawing/2014/main" id="{249C2531-AF57-490A-81FC-5AE9187A4A4F}"/>
              </a:ext>
            </a:extLst>
          </p:cNvPr>
          <p:cNvSpPr>
            <a:spLocks noGrp="1"/>
          </p:cNvSpPr>
          <p:nvPr>
            <p:ph type="title"/>
          </p:nvPr>
        </p:nvSpPr>
        <p:spPr/>
        <p:txBody>
          <a:bodyPr/>
          <a:lstStyle/>
          <a:p>
            <a:r>
              <a:rPr lang="en-US"/>
              <a:t>Dapr on Kubernetes</a:t>
            </a:r>
          </a:p>
        </p:txBody>
      </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Any cloud or edge infrastructure</a:t>
            </a:r>
          </a:p>
        </p:txBody>
      </p:sp>
      <p:pic>
        <p:nvPicPr>
          <p:cNvPr id="17" name="Picture 16" descr="Graphical user interface&#10;&#10;Description automatically generated">
            <a:extLst>
              <a:ext uri="{FF2B5EF4-FFF2-40B4-BE49-F238E27FC236}">
                <a16:creationId xmlns:a16="http://schemas.microsoft.com/office/drawing/2014/main" id="{469703AF-9ADB-4F17-ABCF-6B5411AAB8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961519"/>
            <a:ext cx="1674935" cy="553998"/>
          </a:xfrm>
          <a:prstGeom prst="rect">
            <a:avLst/>
          </a:prstGeom>
        </p:spPr>
      </p:pic>
      <p:grpSp>
        <p:nvGrpSpPr>
          <p:cNvPr id="18" name="Group 17">
            <a:extLst>
              <a:ext uri="{FF2B5EF4-FFF2-40B4-BE49-F238E27FC236}">
                <a16:creationId xmlns:a16="http://schemas.microsoft.com/office/drawing/2014/main" id="{0E06B4D2-4430-470E-844C-F286D2770913}"/>
              </a:ext>
            </a:extLst>
          </p:cNvPr>
          <p:cNvGrpSpPr/>
          <p:nvPr/>
        </p:nvGrpSpPr>
        <p:grpSpPr>
          <a:xfrm>
            <a:off x="8590652" y="6091306"/>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 name="Graphic 29">
            <a:extLst>
              <a:ext uri="{FF2B5EF4-FFF2-40B4-BE49-F238E27FC236}">
                <a16:creationId xmlns:a16="http://schemas.microsoft.com/office/drawing/2014/main" id="{CCA3C12F-1135-4C93-B78A-67E62AC063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136140"/>
            <a:ext cx="1323600" cy="204756"/>
          </a:xfrm>
          <a:prstGeom prst="rect">
            <a:avLst/>
          </a:prstGeom>
        </p:spPr>
      </p:pic>
      <p:pic>
        <p:nvPicPr>
          <p:cNvPr id="1026" name="Picture 2" descr="See the source image">
            <a:extLst>
              <a:ext uri="{FF2B5EF4-FFF2-40B4-BE49-F238E27FC236}">
                <a16:creationId xmlns:a16="http://schemas.microsoft.com/office/drawing/2014/main" id="{EBC97293-3CE9-4FCD-A450-DDC82DB1996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115458"/>
            <a:ext cx="412472" cy="246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r>
                <a:rPr lang="en-US" sz="1200">
                  <a:solidFill>
                    <a:srgbClr val="202192"/>
                  </a:solidFill>
                  <a:latin typeface="+mj-lt"/>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r>
                <a:rPr lang="en-US" sz="1200">
                  <a:solidFill>
                    <a:srgbClr val="202192"/>
                  </a:solidFill>
                  <a:latin typeface="+mj-lt"/>
                </a:rPr>
                <a:t>Dapr</a:t>
              </a:r>
            </a:p>
            <a:p>
              <a:r>
                <a:rPr lang="en-US" sz="1200">
                  <a:solidFill>
                    <a:srgbClr val="202192"/>
                  </a:solidFill>
                  <a:latin typeface="+mj-lt"/>
                </a:rPr>
                <a:t>runtime</a:t>
              </a:r>
            </a:p>
            <a:p>
              <a:r>
                <a:rPr lang="en-US" sz="1200">
                  <a:solidFill>
                    <a:srgbClr val="202192"/>
                  </a:solidFill>
                  <a:latin typeface="+mj-lt"/>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95682" y="2913183"/>
                <a:ext cx="471816" cy="163059"/>
              </a:xfrm>
              <a:prstGeom prst="rect">
                <a:avLst/>
              </a:prstGeom>
              <a:noFill/>
            </p:spPr>
            <p:txBody>
              <a:bodyPr wrap="none" lIns="0" tIns="0" rIns="0" bIns="0" rtlCol="0">
                <a:spAutoFit/>
              </a:bodyPr>
              <a:lstStyle/>
              <a:p>
                <a:pPr algn="ctr"/>
                <a:r>
                  <a:rPr lang="en-US" sz="900">
                    <a:solidFill>
                      <a:srgbClr val="202192"/>
                    </a:solidFill>
                    <a:latin typeface="+mj-lt"/>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algn="r"/>
              <a:r>
                <a:rPr lang="en-US" sz="1200">
                  <a:solidFill>
                    <a:srgbClr val="202192"/>
                  </a:solidFill>
                  <a:latin typeface="+mj-lt"/>
                </a:rPr>
                <a:t>Cert authority</a:t>
              </a:r>
            </a:p>
            <a:p>
              <a:pPr algn="r"/>
              <a:r>
                <a:rPr lang="en-US" sz="1200">
                  <a:solidFill>
                    <a:srgbClr val="202192"/>
                  </a:solidFill>
                  <a:latin typeface="+mj-lt"/>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34366" y="2913183"/>
                <a:ext cx="394438" cy="163059"/>
              </a:xfrm>
              <a:prstGeom prst="rect">
                <a:avLst/>
              </a:prstGeom>
              <a:noFill/>
            </p:spPr>
            <p:txBody>
              <a:bodyPr wrap="none" lIns="0" tIns="0" rIns="0" bIns="0" rtlCol="0">
                <a:spAutoFit/>
              </a:bodyPr>
              <a:lstStyle/>
              <a:p>
                <a:pPr algn="ctr"/>
                <a:r>
                  <a:rPr lang="en-US" sz="900">
                    <a:solidFill>
                      <a:srgbClr val="202192"/>
                    </a:solidFill>
                    <a:latin typeface="+mj-lt"/>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algn="r"/>
              <a:r>
                <a:rPr lang="en-US" sz="1200">
                  <a:solidFill>
                    <a:srgbClr val="202192"/>
                  </a:solidFill>
                  <a:latin typeface="+mj-lt"/>
                </a:rPr>
                <a:t>Update component</a:t>
              </a:r>
            </a:p>
            <a:p>
              <a:pPr algn="r"/>
              <a:r>
                <a:rPr lang="en-US" sz="1200">
                  <a:solidFill>
                    <a:srgbClr val="202192"/>
                  </a:solidFill>
                  <a:latin typeface="+mj-lt"/>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52272" y="2913183"/>
                <a:ext cx="558630" cy="163059"/>
              </a:xfrm>
              <a:prstGeom prst="rect">
                <a:avLst/>
              </a:prstGeom>
              <a:noFill/>
            </p:spPr>
            <p:txBody>
              <a:bodyPr wrap="none" lIns="0" tIns="0" rIns="0" bIns="0" rtlCol="0">
                <a:spAutoFit/>
              </a:bodyPr>
              <a:lstStyle/>
              <a:p>
                <a:pPr algn="ctr"/>
                <a:r>
                  <a:rPr lang="en-US" sz="900">
                    <a:solidFill>
                      <a:srgbClr val="202192"/>
                    </a:solidFill>
                    <a:latin typeface="+mj-lt"/>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algn="ctr"/>
                <a:r>
                  <a:rPr lang="en-US" sz="1100">
                    <a:solidFill>
                      <a:schemeClr val="tx1">
                        <a:lumMod val="50000"/>
                        <a:lumOff val="50000"/>
                      </a:schemeClr>
                    </a:solidFill>
                    <a:latin typeface="+mj-lt"/>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09567" y="2429761"/>
                <a:ext cx="987399" cy="331144"/>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400"/>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400"/>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400"/>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400"/>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400"/>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400"/>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400"/>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400"/>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a:endCxn id="248" idx="1"/>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stCxn id="146" idx="1"/>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r>
                <a:rPr lang="en-US" sz="1200" err="1">
                  <a:solidFill>
                    <a:srgbClr val="326DE6"/>
                  </a:solidFill>
                  <a:latin typeface="+mj-lt"/>
                </a:rPr>
                <a:t>Kubelet</a:t>
              </a:r>
              <a:endParaRPr lang="en-US" sz="1200">
                <a:solidFill>
                  <a:srgbClr val="326DE6"/>
                </a:solidFill>
                <a:latin typeface="+mj-lt"/>
              </a:endParaRP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a:spcAft>
                <a:spcPts val="600"/>
              </a:spcAft>
            </a:pPr>
            <a:r>
              <a:rPr lang="en-US" sz="1000">
                <a:latin typeface="+mj-lt"/>
              </a:rPr>
              <a:t>Inject Dapr sidecar into annotated pods</a:t>
            </a:r>
          </a:p>
          <a:p>
            <a:pPr>
              <a:spcAft>
                <a:spcPts val="600"/>
              </a:spcAft>
            </a:pPr>
            <a:r>
              <a:rPr lang="en-US" sz="1000">
                <a:latin typeface="+mj-lt"/>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894086" y="3213839"/>
            <a:ext cx="1256090" cy="538609"/>
          </a:xfrm>
          <a:prstGeom prst="rect">
            <a:avLst/>
          </a:prstGeom>
          <a:noFill/>
        </p:spPr>
        <p:txBody>
          <a:bodyPr wrap="square" lIns="0" tIns="0" rIns="0" bIns="0" rtlCol="0" anchor="t">
            <a:spAutoFit/>
          </a:bodyPr>
          <a:lstStyle/>
          <a:p>
            <a:pPr algn="r">
              <a:spcAft>
                <a:spcPts val="600"/>
              </a:spcAft>
            </a:pPr>
            <a:r>
              <a:rPr lang="en-US" sz="1000">
                <a:latin typeface="+mj-lt"/>
              </a:rPr>
              <a:t>Manage </a:t>
            </a:r>
            <a:r>
              <a:rPr lang="en-US" sz="1000" err="1">
                <a:latin typeface="+mj-lt"/>
              </a:rPr>
              <a:t>mTLS</a:t>
            </a:r>
            <a:r>
              <a:rPr lang="en-US" sz="1000">
                <a:latin typeface="+mj-lt"/>
              </a:rPr>
              <a:t> between services</a:t>
            </a:r>
          </a:p>
          <a:p>
            <a:pPr algn="r">
              <a:spcAft>
                <a:spcPts val="600"/>
              </a:spcAft>
            </a:pPr>
            <a:r>
              <a:rPr lang="en-US" sz="1000">
                <a:latin typeface="+mj-lt"/>
              </a:rPr>
              <a:t>Assign </a:t>
            </a:r>
            <a:r>
              <a:rPr lang="en-US" sz="1000" err="1">
                <a:latin typeface="+mj-lt"/>
              </a:rPr>
              <a:t>spiffe</a:t>
            </a:r>
            <a:r>
              <a:rPr lang="en-US" sz="1000">
                <a:latin typeface="+mj-lt"/>
              </a:rPr>
              <a:t> identity</a:t>
            </a: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algn="r">
              <a:spcAft>
                <a:spcPts val="600"/>
              </a:spcAft>
            </a:pPr>
            <a:r>
              <a:rPr lang="en-US" sz="1000">
                <a:latin typeface="+mj-lt"/>
              </a:rPr>
              <a:t>Manage component updates</a:t>
            </a:r>
          </a:p>
          <a:p>
            <a:pPr algn="r"/>
            <a:r>
              <a:rPr lang="en-US" sz="1000">
                <a:latin typeface="+mj-lt"/>
              </a:rPr>
              <a:t>Manage Kubernetes</a:t>
            </a:r>
          </a:p>
          <a:p>
            <a:pPr algn="r">
              <a:spcAft>
                <a:spcPts val="600"/>
              </a:spcAft>
            </a:pPr>
            <a:r>
              <a:rPr lang="en-US" sz="1000">
                <a:latin typeface="+mj-lt"/>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algn="r">
              <a:spcAft>
                <a:spcPts val="600"/>
              </a:spcAft>
            </a:pPr>
            <a:r>
              <a:rPr lang="en-US" sz="1000">
                <a:latin typeface="+mj-lt"/>
              </a:rPr>
              <a:t>Readiness and Liveness probe on </a:t>
            </a:r>
            <a:r>
              <a:rPr lang="en-US" sz="1000" err="1">
                <a:latin typeface="+mj-lt"/>
              </a:rPr>
              <a:t>healthz</a:t>
            </a:r>
            <a:r>
              <a:rPr lang="en-US" sz="1000">
                <a:latin typeface="+mj-lt"/>
              </a:rPr>
              <a:t> API to determine Dapr health state</a:t>
            </a:r>
          </a:p>
        </p:txBody>
      </p:sp>
      <p:grpSp>
        <p:nvGrpSpPr>
          <p:cNvPr id="292" name="Group 291">
            <a:extLst>
              <a:ext uri="{FF2B5EF4-FFF2-40B4-BE49-F238E27FC236}">
                <a16:creationId xmlns:a16="http://schemas.microsoft.com/office/drawing/2014/main" id="{AB963488-F637-4237-BD1C-7D999D988358}"/>
              </a:ext>
            </a:extLst>
          </p:cNvPr>
          <p:cNvGrpSpPr/>
          <p:nvPr/>
        </p:nvGrpSpPr>
        <p:grpSpPr>
          <a:xfrm>
            <a:off x="9773538" y="1279377"/>
            <a:ext cx="2149976" cy="5137659"/>
            <a:chOff x="9773538" y="1279377"/>
            <a:chExt cx="2149976" cy="5137659"/>
          </a:xfrm>
        </p:grpSpPr>
        <p:grpSp>
          <p:nvGrpSpPr>
            <p:cNvPr id="1060" name="Group 1059">
              <a:extLst>
                <a:ext uri="{FF2B5EF4-FFF2-40B4-BE49-F238E27FC236}">
                  <a16:creationId xmlns:a16="http://schemas.microsoft.com/office/drawing/2014/main" id="{FFA432DE-37CB-41F3-81E9-F6951C197BE9}"/>
                </a:ext>
              </a:extLst>
            </p:cNvPr>
            <p:cNvGrpSpPr/>
            <p:nvPr/>
          </p:nvGrpSpPr>
          <p:grpSpPr>
            <a:xfrm>
              <a:off x="10203788" y="1882310"/>
              <a:ext cx="1718387" cy="639938"/>
              <a:chOff x="9924112" y="485174"/>
              <a:chExt cx="1718387" cy="639938"/>
            </a:xfrm>
          </p:grpSpPr>
          <p:sp>
            <p:nvSpPr>
              <p:cNvPr id="158" name="Rounded Rectangle 5">
                <a:extLst>
                  <a:ext uri="{FF2B5EF4-FFF2-40B4-BE49-F238E27FC236}">
                    <a16:creationId xmlns:a16="http://schemas.microsoft.com/office/drawing/2014/main" id="{BA9645D7-0D59-434A-91AE-BA3593D20FAB}"/>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159" name="Graphic 158">
                <a:extLst>
                  <a:ext uri="{FF2B5EF4-FFF2-40B4-BE49-F238E27FC236}">
                    <a16:creationId xmlns:a16="http://schemas.microsoft.com/office/drawing/2014/main" id="{AD2A4E35-67B0-4701-97A7-D2D1FB6C0842}"/>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102326" y="563829"/>
                <a:ext cx="298842" cy="489176"/>
              </a:xfrm>
              <a:prstGeom prst="rect">
                <a:avLst/>
              </a:prstGeom>
            </p:spPr>
          </p:pic>
        </p:grpSp>
        <p:grpSp>
          <p:nvGrpSpPr>
            <p:cNvPr id="1059" name="Group 1058">
              <a:extLst>
                <a:ext uri="{FF2B5EF4-FFF2-40B4-BE49-F238E27FC236}">
                  <a16:creationId xmlns:a16="http://schemas.microsoft.com/office/drawing/2014/main" id="{EBA44D46-16FE-4525-AED9-9EF0301A8B39}"/>
                </a:ext>
              </a:extLst>
            </p:cNvPr>
            <p:cNvGrpSpPr/>
            <p:nvPr/>
          </p:nvGrpSpPr>
          <p:grpSpPr>
            <a:xfrm>
              <a:off x="10203788" y="2856007"/>
              <a:ext cx="1718388" cy="639938"/>
              <a:chOff x="9924112" y="1688138"/>
              <a:chExt cx="1718388" cy="639938"/>
            </a:xfrm>
          </p:grpSpPr>
          <p:sp>
            <p:nvSpPr>
              <p:cNvPr id="162" name="Rounded Rectangle 5">
                <a:extLst>
                  <a:ext uri="{FF2B5EF4-FFF2-40B4-BE49-F238E27FC236}">
                    <a16:creationId xmlns:a16="http://schemas.microsoft.com/office/drawing/2014/main" id="{056D3D50-74A7-448D-9E20-DB499836AC6D}"/>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3" name="Graphic 162">
                <a:extLst>
                  <a:ext uri="{FF2B5EF4-FFF2-40B4-BE49-F238E27FC236}">
                    <a16:creationId xmlns:a16="http://schemas.microsoft.com/office/drawing/2014/main" id="{BC83B533-CA37-4431-B870-05708BB3698D}"/>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036536" y="1910025"/>
                <a:ext cx="430421" cy="218797"/>
              </a:xfrm>
              <a:prstGeom prst="rect">
                <a:avLst/>
              </a:prstGeom>
            </p:spPr>
          </p:pic>
        </p:grpSp>
        <p:grpSp>
          <p:nvGrpSpPr>
            <p:cNvPr id="1057" name="Group 1056">
              <a:extLst>
                <a:ext uri="{FF2B5EF4-FFF2-40B4-BE49-F238E27FC236}">
                  <a16:creationId xmlns:a16="http://schemas.microsoft.com/office/drawing/2014/main" id="{340D0D5B-2DD9-4F12-9866-0D7ED838CDCC}"/>
                </a:ext>
              </a:extLst>
            </p:cNvPr>
            <p:cNvGrpSpPr/>
            <p:nvPr/>
          </p:nvGrpSpPr>
          <p:grpSpPr>
            <a:xfrm>
              <a:off x="10203788" y="4803401"/>
              <a:ext cx="1719726" cy="639938"/>
              <a:chOff x="9922477" y="4094066"/>
              <a:chExt cx="1719726" cy="639938"/>
            </a:xfrm>
          </p:grpSpPr>
          <p:sp>
            <p:nvSpPr>
              <p:cNvPr id="165" name="Rounded Rectangle 5">
                <a:extLst>
                  <a:ext uri="{FF2B5EF4-FFF2-40B4-BE49-F238E27FC236}">
                    <a16:creationId xmlns:a16="http://schemas.microsoft.com/office/drawing/2014/main" id="{E8F364FD-5BD4-46E0-8197-610DAFF79B54}"/>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6" name="Graphic 165">
                <a:extLst>
                  <a:ext uri="{FF2B5EF4-FFF2-40B4-BE49-F238E27FC236}">
                    <a16:creationId xmlns:a16="http://schemas.microsoft.com/office/drawing/2014/main" id="{B4C895EE-2FF2-465F-9A4D-FC2C0976D525}"/>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054571" y="4204576"/>
                <a:ext cx="352530" cy="441552"/>
              </a:xfrm>
              <a:prstGeom prst="rect">
                <a:avLst/>
              </a:prstGeom>
            </p:spPr>
          </p:pic>
        </p:grpSp>
        <p:grpSp>
          <p:nvGrpSpPr>
            <p:cNvPr id="1058" name="Group 1057">
              <a:extLst>
                <a:ext uri="{FF2B5EF4-FFF2-40B4-BE49-F238E27FC236}">
                  <a16:creationId xmlns:a16="http://schemas.microsoft.com/office/drawing/2014/main" id="{10789EBD-F301-4C30-B05D-996BFE0FF967}"/>
                </a:ext>
              </a:extLst>
            </p:cNvPr>
            <p:cNvGrpSpPr/>
            <p:nvPr/>
          </p:nvGrpSpPr>
          <p:grpSpPr>
            <a:xfrm>
              <a:off x="10203788" y="3829704"/>
              <a:ext cx="1719726" cy="639938"/>
              <a:chOff x="9922479" y="2891102"/>
              <a:chExt cx="1719726" cy="639938"/>
            </a:xfrm>
          </p:grpSpPr>
          <p:sp>
            <p:nvSpPr>
              <p:cNvPr id="168" name="Rounded Rectangle 5">
                <a:extLst>
                  <a:ext uri="{FF2B5EF4-FFF2-40B4-BE49-F238E27FC236}">
                    <a16:creationId xmlns:a16="http://schemas.microsoft.com/office/drawing/2014/main" id="{2F28B1D0-DEF5-459D-90B1-A300FD886FB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9" name="Graphic 168">
                <a:extLst>
                  <a:ext uri="{FF2B5EF4-FFF2-40B4-BE49-F238E27FC236}">
                    <a16:creationId xmlns:a16="http://schemas.microsoft.com/office/drawing/2014/main" id="{690873B7-8F57-4D0C-A1F8-40DC6F36920E}"/>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9986967" y="3030645"/>
                <a:ext cx="479990" cy="383486"/>
              </a:xfrm>
              <a:prstGeom prst="rect">
                <a:avLst/>
              </a:prstGeom>
            </p:spPr>
          </p:pic>
        </p:grpSp>
        <p:grpSp>
          <p:nvGrpSpPr>
            <p:cNvPr id="1056" name="Group 1055">
              <a:extLst>
                <a:ext uri="{FF2B5EF4-FFF2-40B4-BE49-F238E27FC236}">
                  <a16:creationId xmlns:a16="http://schemas.microsoft.com/office/drawing/2014/main" id="{79B03E2E-C2E9-4E46-B4C5-95087A0496DD}"/>
                </a:ext>
              </a:extLst>
            </p:cNvPr>
            <p:cNvGrpSpPr/>
            <p:nvPr/>
          </p:nvGrpSpPr>
          <p:grpSpPr>
            <a:xfrm>
              <a:off x="10205129" y="5777098"/>
              <a:ext cx="1718385" cy="639938"/>
              <a:chOff x="9924113" y="5297029"/>
              <a:chExt cx="1718385" cy="639938"/>
            </a:xfrm>
          </p:grpSpPr>
          <p:sp>
            <p:nvSpPr>
              <p:cNvPr id="171" name="Rounded Rectangle 5">
                <a:extLst>
                  <a:ext uri="{FF2B5EF4-FFF2-40B4-BE49-F238E27FC236}">
                    <a16:creationId xmlns:a16="http://schemas.microsoft.com/office/drawing/2014/main" id="{196AB0AC-4129-499C-8D47-BEBA5E8C1DCF}"/>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172" name="Graphic 171">
                <a:extLst>
                  <a:ext uri="{FF2B5EF4-FFF2-40B4-BE49-F238E27FC236}">
                    <a16:creationId xmlns:a16="http://schemas.microsoft.com/office/drawing/2014/main" id="{4F9F7D48-08F4-4479-8181-386E628B69DA}"/>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10008418" y="5403615"/>
                <a:ext cx="486655" cy="416934"/>
              </a:xfrm>
              <a:prstGeom prst="rect">
                <a:avLst/>
              </a:prstGeom>
            </p:spPr>
          </p:pic>
        </p:grpSp>
        <p:sp>
          <p:nvSpPr>
            <p:cNvPr id="235" name="TextBox 234">
              <a:extLst>
                <a:ext uri="{FF2B5EF4-FFF2-40B4-BE49-F238E27FC236}">
                  <a16:creationId xmlns:a16="http://schemas.microsoft.com/office/drawing/2014/main" id="{DF9191E3-93ED-4F24-A0A9-9856B37A0AD1}"/>
                </a:ext>
              </a:extLst>
            </p:cNvPr>
            <p:cNvSpPr txBox="1"/>
            <p:nvPr/>
          </p:nvSpPr>
          <p:spPr>
            <a:xfrm>
              <a:off x="9773538" y="1279377"/>
              <a:ext cx="2123979" cy="307777"/>
            </a:xfrm>
            <a:prstGeom prst="rect">
              <a:avLst/>
            </a:prstGeom>
            <a:noFill/>
          </p:spPr>
          <p:txBody>
            <a:bodyPr wrap="none" lIns="0" tIns="0" rIns="0" bIns="0" rtlCol="0">
              <a:spAutoFit/>
            </a:bodyPr>
            <a:lstStyle/>
            <a:p>
              <a:pPr algn="ctr"/>
              <a:r>
                <a:rPr lang="en-US" sz="2000">
                  <a:solidFill>
                    <a:srgbClr val="202192"/>
                  </a:solidFill>
                  <a:latin typeface="+mj-lt"/>
                </a:rPr>
                <a:t>Dapr Components</a:t>
              </a:r>
            </a:p>
          </p:txBody>
        </p:sp>
      </p:grpSp>
      <p:grpSp>
        <p:nvGrpSpPr>
          <p:cNvPr id="291" name="Group 290">
            <a:extLst>
              <a:ext uri="{FF2B5EF4-FFF2-40B4-BE49-F238E27FC236}">
                <a16:creationId xmlns:a16="http://schemas.microsoft.com/office/drawing/2014/main" id="{BFCB548C-A875-4F0A-A0B4-C1FD4CF1988D}"/>
              </a:ext>
            </a:extLst>
          </p:cNvPr>
          <p:cNvGrpSpPr/>
          <p:nvPr/>
        </p:nvGrpSpPr>
        <p:grpSpPr>
          <a:xfrm>
            <a:off x="9631587" y="2101046"/>
            <a:ext cx="573542" cy="4103164"/>
            <a:chOff x="9631587" y="2101046"/>
            <a:chExt cx="573542" cy="4103164"/>
          </a:xfrm>
        </p:grpSpPr>
        <p:cxnSp>
          <p:nvCxnSpPr>
            <p:cNvPr id="160" name="Straight Arrow Connector 159">
              <a:extLst>
                <a:ext uri="{FF2B5EF4-FFF2-40B4-BE49-F238E27FC236}">
                  <a16:creationId xmlns:a16="http://schemas.microsoft.com/office/drawing/2014/main" id="{00A81661-191A-4D25-B068-105B49F59D6A}"/>
                </a:ext>
              </a:extLst>
            </p:cNvPr>
            <p:cNvCxnSpPr>
              <a:cxnSpLocks/>
              <a:stCxn id="158" idx="1"/>
              <a:endCxn id="211" idx="6"/>
            </p:cNvCxnSpPr>
            <p:nvPr/>
          </p:nvCxnSpPr>
          <p:spPr>
            <a:xfrm flipH="1">
              <a:off x="9949849" y="2202279"/>
              <a:ext cx="253939" cy="95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28">
              <a:extLst>
                <a:ext uri="{FF2B5EF4-FFF2-40B4-BE49-F238E27FC236}">
                  <a16:creationId xmlns:a16="http://schemas.microsoft.com/office/drawing/2014/main" id="{BAB18575-4609-45A9-B77B-CA0AE8657091}"/>
                </a:ext>
              </a:extLst>
            </p:cNvPr>
            <p:cNvSpPr/>
            <p:nvPr/>
          </p:nvSpPr>
          <p:spPr bwMode="auto">
            <a:xfrm rot="5400000">
              <a:off x="7773621" y="4066357"/>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4" name="Straight Arrow Connector 173">
              <a:extLst>
                <a:ext uri="{FF2B5EF4-FFF2-40B4-BE49-F238E27FC236}">
                  <a16:creationId xmlns:a16="http://schemas.microsoft.com/office/drawing/2014/main" id="{CB454E21-3715-4291-AE21-CC54AA463159}"/>
                </a:ext>
              </a:extLst>
            </p:cNvPr>
            <p:cNvCxnSpPr>
              <a:cxnSpLocks/>
              <a:endCxn id="214" idx="3"/>
            </p:cNvCxnSpPr>
            <p:nvPr/>
          </p:nvCxnSpPr>
          <p:spPr>
            <a:xfrm>
              <a:off x="9632288" y="3175976"/>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DF0DDDA-8862-4FAC-B0C9-5E25AF7F0B80}"/>
                </a:ext>
              </a:extLst>
            </p:cNvPr>
            <p:cNvCxnSpPr>
              <a:cxnSpLocks/>
              <a:endCxn id="218" idx="3"/>
            </p:cNvCxnSpPr>
            <p:nvPr/>
          </p:nvCxnSpPr>
          <p:spPr>
            <a:xfrm>
              <a:off x="9642237" y="5118669"/>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BAB2ED-69BA-4CB4-AFCA-D2329A1ABAFE}"/>
                </a:ext>
              </a:extLst>
            </p:cNvPr>
            <p:cNvGrpSpPr/>
            <p:nvPr/>
          </p:nvGrpSpPr>
          <p:grpSpPr>
            <a:xfrm>
              <a:off x="9808103" y="4048042"/>
              <a:ext cx="188418" cy="204368"/>
              <a:chOff x="6207667" y="1018040"/>
              <a:chExt cx="248285" cy="269304"/>
            </a:xfrm>
          </p:grpSpPr>
          <p:sp>
            <p:nvSpPr>
              <p:cNvPr id="206" name="Freeform: Shape 205">
                <a:extLst>
                  <a:ext uri="{FF2B5EF4-FFF2-40B4-BE49-F238E27FC236}">
                    <a16:creationId xmlns:a16="http://schemas.microsoft.com/office/drawing/2014/main" id="{E8851341-80EB-415E-9FCC-E4D7EB947B7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7" name="Oval 206">
                <a:extLst>
                  <a:ext uri="{FF2B5EF4-FFF2-40B4-BE49-F238E27FC236}">
                    <a16:creationId xmlns:a16="http://schemas.microsoft.com/office/drawing/2014/main" id="{1A4ABC18-317B-4DD7-9AA8-57951E8C874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7DFC6B72-D1CB-40B0-BAF6-57B8305C7381}"/>
                </a:ext>
              </a:extLst>
            </p:cNvPr>
            <p:cNvGrpSpPr/>
            <p:nvPr/>
          </p:nvGrpSpPr>
          <p:grpSpPr>
            <a:xfrm>
              <a:off x="9808103" y="2101046"/>
              <a:ext cx="188418" cy="204368"/>
              <a:chOff x="6207667" y="1018040"/>
              <a:chExt cx="248285" cy="269304"/>
            </a:xfrm>
          </p:grpSpPr>
          <p:sp>
            <p:nvSpPr>
              <p:cNvPr id="210" name="Freeform: Shape 209">
                <a:extLst>
                  <a:ext uri="{FF2B5EF4-FFF2-40B4-BE49-F238E27FC236}">
                    <a16:creationId xmlns:a16="http://schemas.microsoft.com/office/drawing/2014/main" id="{9C68F00B-2A92-4193-B941-E01CE971DB4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Oval 210">
                <a:extLst>
                  <a:ext uri="{FF2B5EF4-FFF2-40B4-BE49-F238E27FC236}">
                    <a16:creationId xmlns:a16="http://schemas.microsoft.com/office/drawing/2014/main" id="{A085A0D3-82B4-45FE-9A68-A2DD9A3E0F70}"/>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E6FEEE8F-F388-48C4-9DC8-9BEB280FE0CC}"/>
                </a:ext>
              </a:extLst>
            </p:cNvPr>
            <p:cNvGrpSpPr/>
            <p:nvPr/>
          </p:nvGrpSpPr>
          <p:grpSpPr>
            <a:xfrm>
              <a:off x="9808103" y="3074176"/>
              <a:ext cx="188418" cy="204368"/>
              <a:chOff x="6207667" y="1018040"/>
              <a:chExt cx="248285" cy="269304"/>
            </a:xfrm>
          </p:grpSpPr>
          <p:sp>
            <p:nvSpPr>
              <p:cNvPr id="214" name="Freeform: Shape 213">
                <a:extLst>
                  <a:ext uri="{FF2B5EF4-FFF2-40B4-BE49-F238E27FC236}">
                    <a16:creationId xmlns:a16="http://schemas.microsoft.com/office/drawing/2014/main" id="{D5A58F04-72D3-441E-B9EC-81BFF8EA3E9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Oval 214">
                <a:extLst>
                  <a:ext uri="{FF2B5EF4-FFF2-40B4-BE49-F238E27FC236}">
                    <a16:creationId xmlns:a16="http://schemas.microsoft.com/office/drawing/2014/main" id="{300B673E-A37B-4686-B38F-1DFBC7410C2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2B8273E3-FB2C-492F-AFC1-44EBCB6F3FED}"/>
                </a:ext>
              </a:extLst>
            </p:cNvPr>
            <p:cNvGrpSpPr/>
            <p:nvPr/>
          </p:nvGrpSpPr>
          <p:grpSpPr>
            <a:xfrm>
              <a:off x="9811450" y="5020749"/>
              <a:ext cx="188418" cy="204368"/>
              <a:chOff x="6207667" y="1018040"/>
              <a:chExt cx="248285" cy="269304"/>
            </a:xfrm>
          </p:grpSpPr>
          <p:sp>
            <p:nvSpPr>
              <p:cNvPr id="218" name="Freeform: Shape 217">
                <a:extLst>
                  <a:ext uri="{FF2B5EF4-FFF2-40B4-BE49-F238E27FC236}">
                    <a16:creationId xmlns:a16="http://schemas.microsoft.com/office/drawing/2014/main" id="{DC225BBC-D6C2-4805-9801-01BF4A51E8B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Oval 218">
                <a:extLst>
                  <a:ext uri="{FF2B5EF4-FFF2-40B4-BE49-F238E27FC236}">
                    <a16:creationId xmlns:a16="http://schemas.microsoft.com/office/drawing/2014/main" id="{AAABFEED-9C24-41B6-ABFD-55796B0F69F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39C6DE2B-8B6C-4ECC-BE09-C81DD23320FA}"/>
                </a:ext>
              </a:extLst>
            </p:cNvPr>
            <p:cNvGrpSpPr/>
            <p:nvPr/>
          </p:nvGrpSpPr>
          <p:grpSpPr>
            <a:xfrm>
              <a:off x="9814704" y="5999842"/>
              <a:ext cx="188418" cy="204368"/>
              <a:chOff x="6207667" y="1018040"/>
              <a:chExt cx="248285" cy="269304"/>
            </a:xfrm>
          </p:grpSpPr>
          <p:sp>
            <p:nvSpPr>
              <p:cNvPr id="222" name="Freeform: Shape 221">
                <a:extLst>
                  <a:ext uri="{FF2B5EF4-FFF2-40B4-BE49-F238E27FC236}">
                    <a16:creationId xmlns:a16="http://schemas.microsoft.com/office/drawing/2014/main" id="{C95F69F1-AB89-45E4-9F77-854AD6EB00B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Oval 222">
                <a:extLst>
                  <a:ext uri="{FF2B5EF4-FFF2-40B4-BE49-F238E27FC236}">
                    <a16:creationId xmlns:a16="http://schemas.microsoft.com/office/drawing/2014/main" id="{E7DC72AF-2C67-42C0-B8E7-F36FCC3DF09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066" name="Straight Arrow Connector 1065">
              <a:extLst>
                <a:ext uri="{FF2B5EF4-FFF2-40B4-BE49-F238E27FC236}">
                  <a16:creationId xmlns:a16="http://schemas.microsoft.com/office/drawing/2014/main" id="{73C8970C-BFBB-4810-B9C7-42F03F7F16F5}"/>
                </a:ext>
              </a:extLst>
            </p:cNvPr>
            <p:cNvCxnSpPr>
              <a:cxnSpLocks/>
              <a:stCxn id="219" idx="6"/>
              <a:endCxn id="165" idx="1"/>
            </p:cNvCxnSpPr>
            <p:nvPr/>
          </p:nvCxnSpPr>
          <p:spPr>
            <a:xfrm>
              <a:off x="9953196" y="5122933"/>
              <a:ext cx="250592" cy="43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CC3E3977-C77E-454A-8B2B-FD63A2BACD70}"/>
                </a:ext>
              </a:extLst>
            </p:cNvPr>
            <p:cNvCxnSpPr>
              <a:cxnSpLocks/>
              <a:stCxn id="215" idx="6"/>
              <a:endCxn id="162" idx="1"/>
            </p:cNvCxnSpPr>
            <p:nvPr/>
          </p:nvCxnSpPr>
          <p:spPr>
            <a:xfrm flipV="1">
              <a:off x="9949849" y="3175976"/>
              <a:ext cx="253939"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A37436F5-3030-4082-8780-981D764C93AE}"/>
                </a:ext>
              </a:extLst>
            </p:cNvPr>
            <p:cNvCxnSpPr>
              <a:cxnSpLocks/>
              <a:endCxn id="206" idx="3"/>
            </p:cNvCxnSpPr>
            <p:nvPr/>
          </p:nvCxnSpPr>
          <p:spPr>
            <a:xfrm>
              <a:off x="9642237" y="4150226"/>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A480441C-B3D0-42D3-B57E-2E5BFDDEED16}"/>
                </a:ext>
              </a:extLst>
            </p:cNvPr>
            <p:cNvCxnSpPr>
              <a:cxnSpLocks/>
              <a:stCxn id="207" idx="6"/>
              <a:endCxn id="168" idx="1"/>
            </p:cNvCxnSpPr>
            <p:nvPr/>
          </p:nvCxnSpPr>
          <p:spPr>
            <a:xfrm flipV="1">
              <a:off x="9949849" y="4149673"/>
              <a:ext cx="253939" cy="55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B62585C9-39EE-4405-AD22-EC94716F69EB}"/>
                </a:ext>
              </a:extLst>
            </p:cNvPr>
            <p:cNvCxnSpPr>
              <a:cxnSpLocks/>
              <a:stCxn id="223" idx="6"/>
              <a:endCxn id="171" idx="1"/>
            </p:cNvCxnSpPr>
            <p:nvPr/>
          </p:nvCxnSpPr>
          <p:spPr>
            <a:xfrm flipV="1">
              <a:off x="9956450" y="6097067"/>
              <a:ext cx="248679" cy="495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860F4F1-1083-4DB4-A801-A3CDCF73D0FF}"/>
                </a:ext>
              </a:extLst>
            </p:cNvPr>
            <p:cNvSpPr/>
            <p:nvPr/>
          </p:nvSpPr>
          <p:spPr bwMode="auto">
            <a:xfrm>
              <a:off x="9631587" y="547681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B1DEC28A-8A71-4A7B-B900-12DA857618B6}"/>
                </a:ext>
              </a:extLst>
            </p:cNvPr>
            <p:cNvSpPr/>
            <p:nvPr/>
          </p:nvSpPr>
          <p:spPr bwMode="auto">
            <a:xfrm>
              <a:off x="9631587" y="3504305"/>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r>
                <a:rPr lang="en-US" sz="1200">
                  <a:solidFill>
                    <a:srgbClr val="202192"/>
                  </a:solidFill>
                  <a:latin typeface="+mj-lt"/>
                </a:rPr>
                <a:t>Operator</a:t>
              </a:r>
            </a:p>
            <a:p>
              <a:r>
                <a:rPr lang="en-US" sz="1000">
                  <a:latin typeface="+mj-lt"/>
                </a:rPr>
                <a:t>Deploys and manages Dapr</a:t>
              </a:r>
              <a:endParaRPr lang="en-US" sz="900">
                <a:latin typeface="+mj-lt"/>
              </a:endParaRPr>
            </a:p>
          </p:txBody>
        </p:sp>
      </p:grpSp>
    </p:spTree>
    <p:extLst>
      <p:ext uri="{BB962C8B-B14F-4D97-AF65-F5344CB8AC3E}">
        <p14:creationId xmlns:p14="http://schemas.microsoft.com/office/powerpoint/2010/main" val="397034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3.75E-6 1.85185E-6 L -3.75E-6 0.03773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91"/>
                                        </p:tgtEl>
                                        <p:attrNameLst>
                                          <p:attrName>style.visibility</p:attrName>
                                        </p:attrNameLst>
                                      </p:cBhvr>
                                      <p:to>
                                        <p:strVal val="visible"/>
                                      </p:to>
                                    </p:set>
                                    <p:animEffect transition="in" filter="wipe(left)">
                                      <p:cBhvr>
                                        <p:cTn id="103" dur="500"/>
                                        <p:tgtEl>
                                          <p:spTgt spid="291"/>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234"/>
                                        </p:tgtEl>
                                        <p:attrNameLst>
                                          <p:attrName>style.visibility</p:attrName>
                                        </p:attrNameLst>
                                      </p:cBhvr>
                                      <p:to>
                                        <p:strVal val="visible"/>
                                      </p:to>
                                    </p:set>
                                    <p:animEffect transition="in" filter="fade">
                                      <p:cBhvr>
                                        <p:cTn id="106" dur="500"/>
                                        <p:tgtEl>
                                          <p:spTgt spid="234"/>
                                        </p:tgtEl>
                                      </p:cBhvr>
                                    </p:animEffect>
                                  </p:childTnLst>
                                </p:cTn>
                              </p:par>
                              <p:par>
                                <p:cTn id="107" presetID="10" presetClass="entr" presetSubtype="0" fill="hold" nodeType="withEffect">
                                  <p:stCondLst>
                                    <p:cond delay="0"/>
                                  </p:stCondLst>
                                  <p:childTnLst>
                                    <p:set>
                                      <p:cBhvr>
                                        <p:cTn id="108" dur="1" fill="hold">
                                          <p:stCondLst>
                                            <p:cond delay="0"/>
                                          </p:stCondLst>
                                        </p:cTn>
                                        <p:tgtEl>
                                          <p:spTgt spid="292"/>
                                        </p:tgtEl>
                                        <p:attrNameLst>
                                          <p:attrName>style.visibility</p:attrName>
                                        </p:attrNameLst>
                                      </p:cBhvr>
                                      <p:to>
                                        <p:strVal val="visible"/>
                                      </p:to>
                                    </p:set>
                                    <p:animEffect transition="in" filter="fade">
                                      <p:cBhvr>
                                        <p:cTn id="109" dur="500"/>
                                        <p:tgtEl>
                                          <p:spTgt spid="292"/>
                                        </p:tgtEl>
                                      </p:cBhvr>
                                    </p:animEffect>
                                  </p:childTnLst>
                                </p:cTn>
                              </p:par>
                              <p:par>
                                <p:cTn id="110" presetID="42" presetClass="path" presetSubtype="0" decel="100000" fill="hold" nodeType="withEffect">
                                  <p:stCondLst>
                                    <p:cond delay="0"/>
                                  </p:stCondLst>
                                  <p:childTnLst>
                                    <p:animMotion origin="layout" path="M -3.75E-6 1.85185E-6 L -3.75E-6 0.03773 " pathEditMode="relative" rAng="0" ptsTypes="AA">
                                      <p:cBhvr>
                                        <p:cTn id="111" dur="750" spd="-100000" fill="hold"/>
                                        <p:tgtEl>
                                          <p:spTgt spid="29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dirty="0">
                <a:solidFill>
                  <a:schemeClr val="tx1"/>
                </a:solidFill>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398429" y="3062722"/>
            <a:ext cx="3998383" cy="305045"/>
            <a:chOff x="6063441" y="2469578"/>
            <a:chExt cx="3998383" cy="305045"/>
          </a:xfrm>
        </p:grpSpPr>
        <p:sp>
          <p:nvSpPr>
            <p:cNvPr id="10" name="TextBox 9">
              <a:extLst>
                <a:ext uri="{FF2B5EF4-FFF2-40B4-BE49-F238E27FC236}">
                  <a16:creationId xmlns:a16="http://schemas.microsoft.com/office/drawing/2014/main" id="{4B335EE6-91A6-4469-9574-DC745CEDA1CE}"/>
                </a:ext>
              </a:extLst>
            </p:cNvPr>
            <p:cNvSpPr txBox="1"/>
            <p:nvPr/>
          </p:nvSpPr>
          <p:spPr>
            <a:xfrm>
              <a:off x="6770346" y="2478497"/>
              <a:ext cx="3291478"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Consistent, portable, open APIs</a:t>
              </a: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63441" y="2469578"/>
              <a:ext cx="398464" cy="305045"/>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985009" y="2028933"/>
            <a:ext cx="3658727" cy="376309"/>
            <a:chOff x="6074519" y="1580022"/>
            <a:chExt cx="3658727" cy="376309"/>
          </a:xfrm>
        </p:grpSpPr>
        <p:sp>
          <p:nvSpPr>
            <p:cNvPr id="7" name="TextBox 6">
              <a:extLst>
                <a:ext uri="{FF2B5EF4-FFF2-40B4-BE49-F238E27FC236}">
                  <a16:creationId xmlns:a16="http://schemas.microsoft.com/office/drawing/2014/main" id="{6416C2E3-76E9-413C-AB21-BF0FF92C44CB}"/>
                </a:ext>
              </a:extLst>
            </p:cNvPr>
            <p:cNvSpPr txBox="1"/>
            <p:nvPr/>
          </p:nvSpPr>
          <p:spPr>
            <a:xfrm>
              <a:off x="6718895" y="1626559"/>
              <a:ext cx="3014351"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Any language or framework</a:t>
              </a: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74519" y="1580022"/>
              <a:ext cx="376309" cy="37630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202192"/>
              </a:solidFill>
              <a:ln w="432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74CDF3"/>
              </a:solidFill>
              <a:ln w="432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74CDF3"/>
              </a:solidFill>
              <a:ln w="432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74CDF3"/>
              </a:solidFill>
              <a:ln w="4321" cap="flat">
                <a:noFill/>
                <a:prstDash val="solid"/>
                <a:miter/>
              </a:ln>
            </p:spPr>
            <p:txBody>
              <a:bodyPr rtlCol="0" anchor="ctr"/>
              <a:lstStyle/>
              <a:p>
                <a:endParaRPr lang="en-US"/>
              </a:p>
            </p:txBody>
          </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428522" y="2066671"/>
            <a:ext cx="3807477" cy="300832"/>
            <a:chOff x="6093534" y="774347"/>
            <a:chExt cx="3807477" cy="300832"/>
          </a:xfrm>
        </p:grpSpPr>
        <p:sp>
          <p:nvSpPr>
            <p:cNvPr id="6" name="TextBox 5">
              <a:extLst>
                <a:ext uri="{FF2B5EF4-FFF2-40B4-BE49-F238E27FC236}">
                  <a16:creationId xmlns:a16="http://schemas.microsoft.com/office/drawing/2014/main" id="{5223607C-84F1-4993-AA12-49302930CC37}"/>
                </a:ext>
              </a:extLst>
            </p:cNvPr>
            <p:cNvSpPr txBox="1"/>
            <p:nvPr/>
          </p:nvSpPr>
          <p:spPr>
            <a:xfrm>
              <a:off x="6770346" y="792423"/>
              <a:ext cx="3130665"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Best-practices building blocks</a:t>
              </a: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093534" y="774347"/>
              <a:ext cx="338278" cy="300832"/>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4009856" y="5442901"/>
            <a:ext cx="4237383" cy="439857"/>
            <a:chOff x="6064783" y="4921212"/>
            <a:chExt cx="4237383" cy="439857"/>
          </a:xfrm>
        </p:grpSpPr>
        <p:sp>
          <p:nvSpPr>
            <p:cNvPr id="8" name="TextBox 7">
              <a:extLst>
                <a:ext uri="{FF2B5EF4-FFF2-40B4-BE49-F238E27FC236}">
                  <a16:creationId xmlns:a16="http://schemas.microsoft.com/office/drawing/2014/main" id="{4E93FA61-DDE1-4BF3-B4F6-1B03FAC74FD7}"/>
                </a:ext>
              </a:extLst>
            </p:cNvPr>
            <p:cNvSpPr txBox="1"/>
            <p:nvPr/>
          </p:nvSpPr>
          <p:spPr>
            <a:xfrm>
              <a:off x="6667068" y="4994721"/>
              <a:ext cx="3635098"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Community driven, vendor neutral</a:t>
              </a: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64783" y="4921212"/>
              <a:ext cx="395780" cy="439857"/>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74CDF3"/>
                </a:solidFill>
                <a:ln w="50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CDF3"/>
                </a:solidFill>
                <a:ln w="50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202192"/>
                </a:solidFill>
                <a:ln w="500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202192"/>
                </a:solidFill>
                <a:ln w="5008"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202192"/>
                </a:solidFill>
                <a:ln w="466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74CDF3"/>
                </a:solidFill>
                <a:ln w="466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a:p>
              </p:txBody>
            </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998350" y="4017567"/>
            <a:ext cx="4013371" cy="349624"/>
            <a:chOff x="6087860" y="5810429"/>
            <a:chExt cx="4013371" cy="349624"/>
          </a:xfrm>
        </p:grpSpPr>
        <p:sp>
          <p:nvSpPr>
            <p:cNvPr id="11" name="TextBox 10">
              <a:extLst>
                <a:ext uri="{FF2B5EF4-FFF2-40B4-BE49-F238E27FC236}">
                  <a16:creationId xmlns:a16="http://schemas.microsoft.com/office/drawing/2014/main" id="{D26CEB04-5200-42F4-AA1D-2FCBB3EA0248}"/>
                </a:ext>
              </a:extLst>
            </p:cNvPr>
            <p:cNvSpPr txBox="1"/>
            <p:nvPr/>
          </p:nvSpPr>
          <p:spPr>
            <a:xfrm>
              <a:off x="6718895" y="5816256"/>
              <a:ext cx="3382336"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Platform agnostic cloud + edge</a:t>
              </a: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087860" y="5810429"/>
              <a:ext cx="349626" cy="349624"/>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967802" y="3001367"/>
            <a:ext cx="2419372" cy="410719"/>
            <a:chOff x="6057312" y="3251636"/>
            <a:chExt cx="2419372" cy="410719"/>
          </a:xfrm>
        </p:grpSpPr>
        <p:sp>
          <p:nvSpPr>
            <p:cNvPr id="9" name="TextBox 8">
              <a:extLst>
                <a:ext uri="{FF2B5EF4-FFF2-40B4-BE49-F238E27FC236}">
                  <a16:creationId xmlns:a16="http://schemas.microsoft.com/office/drawing/2014/main" id="{D82E34F2-3E00-4D42-BAFF-C8EE70847EE9}"/>
                </a:ext>
              </a:extLst>
            </p:cNvPr>
            <p:cNvSpPr txBox="1"/>
            <p:nvPr/>
          </p:nvSpPr>
          <p:spPr>
            <a:xfrm>
              <a:off x="6718895" y="3307664"/>
              <a:ext cx="1757789"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Adopt standards</a:t>
              </a: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57312" y="3251636"/>
              <a:ext cx="410722" cy="410719"/>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202192"/>
              </a:solidFill>
              <a:ln w="422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endParaRPr lang="en-US"/>
              </a:p>
            </p:txBody>
          </p:sp>
        </p:grpSp>
      </p:grpSp>
      <p:cxnSp>
        <p:nvCxnSpPr>
          <p:cNvPr id="4" name="Straight Connector 3">
            <a:extLst>
              <a:ext uri="{FF2B5EF4-FFF2-40B4-BE49-F238E27FC236}">
                <a16:creationId xmlns:a16="http://schemas.microsoft.com/office/drawing/2014/main" id="{39B655AF-8CC6-4B0C-A025-C2724378E70B}"/>
              </a:ext>
            </a:extLst>
          </p:cNvPr>
          <p:cNvCxnSpPr>
            <a:cxnSpLocks/>
          </p:cNvCxnSpPr>
          <p:nvPr/>
        </p:nvCxnSpPr>
        <p:spPr>
          <a:xfrm>
            <a:off x="876300" y="4921250"/>
            <a:ext cx="10439400"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23698D5-CEA5-4703-9449-1E906E82A4A9}"/>
              </a:ext>
            </a:extLst>
          </p:cNvPr>
          <p:cNvGrpSpPr/>
          <p:nvPr/>
        </p:nvGrpSpPr>
        <p:grpSpPr>
          <a:xfrm>
            <a:off x="1408794" y="4003511"/>
            <a:ext cx="4734761" cy="378363"/>
            <a:chOff x="1408794" y="4003511"/>
            <a:chExt cx="4734761" cy="378363"/>
          </a:xfrm>
        </p:grpSpPr>
        <p:sp>
          <p:nvSpPr>
            <p:cNvPr id="12" name="TextBox 11">
              <a:extLst>
                <a:ext uri="{FF2B5EF4-FFF2-40B4-BE49-F238E27FC236}">
                  <a16:creationId xmlns:a16="http://schemas.microsoft.com/office/drawing/2014/main" id="{18B62E0E-8601-42CE-9575-C80E0EAE4B3F}"/>
                </a:ext>
              </a:extLst>
            </p:cNvPr>
            <p:cNvSpPr txBox="1"/>
            <p:nvPr/>
          </p:nvSpPr>
          <p:spPr>
            <a:xfrm>
              <a:off x="2105334" y="4033452"/>
              <a:ext cx="4038221"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Extensible and pluggable components</a:t>
              </a:r>
            </a:p>
          </p:txBody>
        </p:sp>
        <p:grpSp>
          <p:nvGrpSpPr>
            <p:cNvPr id="5" name="Graphic 100">
              <a:extLst>
                <a:ext uri="{FF2B5EF4-FFF2-40B4-BE49-F238E27FC236}">
                  <a16:creationId xmlns:a16="http://schemas.microsoft.com/office/drawing/2014/main" id="{B7CE8DFD-3E50-4966-9F6D-584F7BA08641}"/>
                </a:ext>
              </a:extLst>
            </p:cNvPr>
            <p:cNvGrpSpPr/>
            <p:nvPr/>
          </p:nvGrpSpPr>
          <p:grpSpPr>
            <a:xfrm>
              <a:off x="1408794" y="4003511"/>
              <a:ext cx="378343" cy="378363"/>
              <a:chOff x="1408794" y="4003511"/>
              <a:chExt cx="378343" cy="378363"/>
            </a:xfrm>
          </p:grpSpPr>
          <p:sp>
            <p:nvSpPr>
              <p:cNvPr id="13" name="Freeform: Shape 12">
                <a:extLst>
                  <a:ext uri="{FF2B5EF4-FFF2-40B4-BE49-F238E27FC236}">
                    <a16:creationId xmlns:a16="http://schemas.microsoft.com/office/drawing/2014/main" id="{6FFD4F66-3416-4D68-918A-22B3E59CAC00}"/>
                  </a:ext>
                </a:extLst>
              </p:cNvPr>
              <p:cNvSpPr/>
              <p:nvPr/>
            </p:nvSpPr>
            <p:spPr>
              <a:xfrm>
                <a:off x="1408794" y="4161258"/>
                <a:ext cx="220652" cy="220616"/>
              </a:xfrm>
              <a:custGeom>
                <a:avLst/>
                <a:gdLst>
                  <a:gd name="connsiteX0" fmla="*/ 64297 w 220652"/>
                  <a:gd name="connsiteY0" fmla="*/ 35897 h 220616"/>
                  <a:gd name="connsiteX1" fmla="*/ 53842 w 220652"/>
                  <a:gd name="connsiteY1" fmla="*/ 26750 h 220616"/>
                  <a:gd name="connsiteX2" fmla="*/ 54099 w 220652"/>
                  <a:gd name="connsiteY2" fmla="*/ 4829 h 220616"/>
                  <a:gd name="connsiteX3" fmla="*/ 76047 w 220652"/>
                  <a:gd name="connsiteY3" fmla="*/ 4006 h 220616"/>
                  <a:gd name="connsiteX4" fmla="*/ 78975 w 220652"/>
                  <a:gd name="connsiteY4" fmla="*/ 6785 h 220616"/>
                  <a:gd name="connsiteX5" fmla="*/ 214337 w 220652"/>
                  <a:gd name="connsiteY5" fmla="*/ 142214 h 220616"/>
                  <a:gd name="connsiteX6" fmla="*/ 209076 w 220652"/>
                  <a:gd name="connsiteY6" fmla="*/ 170543 h 220616"/>
                  <a:gd name="connsiteX7" fmla="*/ 192550 w 220652"/>
                  <a:gd name="connsiteY7" fmla="*/ 165727 h 220616"/>
                  <a:gd name="connsiteX8" fmla="*/ 184712 w 220652"/>
                  <a:gd name="connsiteY8" fmla="*/ 156986 h 220616"/>
                  <a:gd name="connsiteX9" fmla="*/ 76007 w 220652"/>
                  <a:gd name="connsiteY9" fmla="*/ 167764 h 220616"/>
                  <a:gd name="connsiteX10" fmla="*/ 28359 w 220652"/>
                  <a:gd name="connsiteY10" fmla="*/ 215183 h 220616"/>
                  <a:gd name="connsiteX11" fmla="*/ 569 w 220652"/>
                  <a:gd name="connsiteY11" fmla="*/ 208613 h 220616"/>
                  <a:gd name="connsiteX12" fmla="*/ 6235 w 220652"/>
                  <a:gd name="connsiteY12" fmla="*/ 191629 h 220616"/>
                  <a:gd name="connsiteX13" fmla="*/ 49687 w 220652"/>
                  <a:gd name="connsiteY13" fmla="*/ 148311 h 220616"/>
                  <a:gd name="connsiteX14" fmla="*/ 51225 w 220652"/>
                  <a:gd name="connsiteY14" fmla="*/ 140919 h 220616"/>
                  <a:gd name="connsiteX15" fmla="*/ 64297 w 220652"/>
                  <a:gd name="connsiteY15" fmla="*/ 35897 h 2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52" h="220616">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rgbClr val="202192"/>
              </a:solidFill>
              <a:ln w="132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92B3A3F-7503-4289-B910-D42C75EC0497}"/>
                  </a:ext>
                </a:extLst>
              </p:cNvPr>
              <p:cNvSpPr/>
              <p:nvPr/>
            </p:nvSpPr>
            <p:spPr>
              <a:xfrm>
                <a:off x="1566493" y="4003511"/>
                <a:ext cx="220644" cy="220781"/>
              </a:xfrm>
              <a:custGeom>
                <a:avLst/>
                <a:gdLst>
                  <a:gd name="connsiteX0" fmla="*/ 36875 w 220644"/>
                  <a:gd name="connsiteY0" fmla="*/ 63571 h 220781"/>
                  <a:gd name="connsiteX1" fmla="*/ 145715 w 220644"/>
                  <a:gd name="connsiteY1" fmla="*/ 54209 h 220781"/>
                  <a:gd name="connsiteX2" fmla="*/ 156319 w 220644"/>
                  <a:gd name="connsiteY2" fmla="*/ 41838 h 220781"/>
                  <a:gd name="connsiteX3" fmla="*/ 192028 w 220644"/>
                  <a:gd name="connsiteY3" fmla="*/ 6075 h 220781"/>
                  <a:gd name="connsiteX4" fmla="*/ 215892 w 220644"/>
                  <a:gd name="connsiteY4" fmla="*/ 4807 h 220781"/>
                  <a:gd name="connsiteX5" fmla="*/ 214786 w 220644"/>
                  <a:gd name="connsiteY5" fmla="*/ 28739 h 220781"/>
                  <a:gd name="connsiteX6" fmla="*/ 167448 w 220644"/>
                  <a:gd name="connsiteY6" fmla="*/ 75914 h 220781"/>
                  <a:gd name="connsiteX7" fmla="*/ 156548 w 220644"/>
                  <a:gd name="connsiteY7" fmla="*/ 185240 h 220781"/>
                  <a:gd name="connsiteX8" fmla="*/ 165830 w 220644"/>
                  <a:gd name="connsiteY8" fmla="*/ 193010 h 220781"/>
                  <a:gd name="connsiteX9" fmla="*/ 166679 w 220644"/>
                  <a:gd name="connsiteY9" fmla="*/ 215836 h 220781"/>
                  <a:gd name="connsiteX10" fmla="*/ 143287 w 220644"/>
                  <a:gd name="connsiteY10" fmla="*/ 215404 h 220781"/>
                  <a:gd name="connsiteX11" fmla="*/ 104152 w 220644"/>
                  <a:gd name="connsiteY11" fmla="*/ 176390 h 220781"/>
                  <a:gd name="connsiteX12" fmla="*/ 6387 w 220644"/>
                  <a:gd name="connsiteY12" fmla="*/ 78774 h 220781"/>
                  <a:gd name="connsiteX13" fmla="*/ 5497 w 220644"/>
                  <a:gd name="connsiteY13" fmla="*/ 53426 h 220781"/>
                  <a:gd name="connsiteX14" fmla="*/ 25854 w 220644"/>
                  <a:gd name="connsiteY14" fmla="*/ 53183 h 220781"/>
                  <a:gd name="connsiteX15" fmla="*/ 36875 w 220644"/>
                  <a:gd name="connsiteY15" fmla="*/ 63571 h 2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44" h="220781">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74CDF3"/>
              </a:solidFill>
              <a:ln w="13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C4C341E-91B7-45ED-ABCA-E98651706B66}"/>
                  </a:ext>
                </a:extLst>
              </p:cNvPr>
              <p:cNvSpPr/>
              <p:nvPr/>
            </p:nvSpPr>
            <p:spPr>
              <a:xfrm>
                <a:off x="1520186" y="4140775"/>
                <a:ext cx="67887" cy="65782"/>
              </a:xfrm>
              <a:custGeom>
                <a:avLst/>
                <a:gdLst>
                  <a:gd name="connsiteX0" fmla="*/ 24337 w 67887"/>
                  <a:gd name="connsiteY0" fmla="*/ 65783 h 65782"/>
                  <a:gd name="connsiteX1" fmla="*/ 0 w 67887"/>
                  <a:gd name="connsiteY1" fmla="*/ 41770 h 65782"/>
                  <a:gd name="connsiteX2" fmla="*/ 8485 w 67887"/>
                  <a:gd name="connsiteY2" fmla="*/ 36307 h 65782"/>
                  <a:gd name="connsiteX3" fmla="*/ 39527 w 67887"/>
                  <a:gd name="connsiteY3" fmla="*/ 5468 h 65782"/>
                  <a:gd name="connsiteX4" fmla="*/ 62933 w 67887"/>
                  <a:gd name="connsiteY4" fmla="*/ 4645 h 65782"/>
                  <a:gd name="connsiteX5" fmla="*/ 62406 w 67887"/>
                  <a:gd name="connsiteY5" fmla="*/ 27970 h 65782"/>
                  <a:gd name="connsiteX6" fmla="*/ 26239 w 67887"/>
                  <a:gd name="connsiteY6" fmla="*/ 64151 h 65782"/>
                  <a:gd name="connsiteX7" fmla="*/ 24337 w 67887"/>
                  <a:gd name="connsiteY7" fmla="*/ 65783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7" h="65782">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rgbClr val="202192"/>
              </a:solidFill>
              <a:ln w="132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C4D5E0F-E755-48C7-92C5-315BB885B5DE}"/>
                  </a:ext>
                </a:extLst>
              </p:cNvPr>
              <p:cNvSpPr/>
              <p:nvPr/>
            </p:nvSpPr>
            <p:spPr>
              <a:xfrm>
                <a:off x="1585169" y="4202883"/>
                <a:ext cx="64998" cy="65527"/>
              </a:xfrm>
              <a:custGeom>
                <a:avLst/>
                <a:gdLst>
                  <a:gd name="connsiteX0" fmla="*/ 0 w 64998"/>
                  <a:gd name="connsiteY0" fmla="*/ 43255 h 65527"/>
                  <a:gd name="connsiteX1" fmla="*/ 38771 w 64998"/>
                  <a:gd name="connsiteY1" fmla="*/ 4160 h 65527"/>
                  <a:gd name="connsiteX2" fmla="*/ 60450 w 64998"/>
                  <a:gd name="connsiteY2" fmla="*/ 5348 h 65527"/>
                  <a:gd name="connsiteX3" fmla="*/ 60734 w 64998"/>
                  <a:gd name="connsiteY3" fmla="*/ 26662 h 65527"/>
                  <a:gd name="connsiteX4" fmla="*/ 21868 w 64998"/>
                  <a:gd name="connsiteY4" fmla="*/ 65528 h 65527"/>
                  <a:gd name="connsiteX5" fmla="*/ 0 w 64998"/>
                  <a:gd name="connsiteY5" fmla="*/ 43255 h 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8" h="65527">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rgbClr val="202192"/>
              </a:solidFill>
              <a:ln w="1327"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92535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42" presetClass="path" presetSubtype="0" decel="100000" fill="hold" nodeType="withEffect">
                                  <p:stCondLst>
                                    <p:cond delay="0"/>
                                  </p:stCondLst>
                                  <p:childTnLst>
                                    <p:animMotion origin="layout" path="M 2.70833E-6 1.85185E-6 L 2.70833E-6 0.02569 " pathEditMode="relative" rAng="0" ptsTypes="AA">
                                      <p:cBhvr>
                                        <p:cTn id="14" dur="500" spd="-100000" fill="hold"/>
                                        <p:tgtEl>
                                          <p:spTgt spid="144"/>
                                        </p:tgtEl>
                                        <p:attrNameLst>
                                          <p:attrName>ppt_x</p:attrName>
                                          <p:attrName>ppt_y</p:attrName>
                                        </p:attrNameLst>
                                      </p:cBhvr>
                                      <p:rCtr x="0" y="1273"/>
                                    </p:animMotion>
                                  </p:childTnLst>
                                </p:cTn>
                              </p:par>
                              <p:par>
                                <p:cTn id="15" presetID="10" presetClass="entr" presetSubtype="0" fill="hold" nodeType="withEffect">
                                  <p:stCondLst>
                                    <p:cond delay="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42" presetClass="path" presetSubtype="0" decel="100000" fill="hold" nodeType="withEffect">
                                  <p:stCondLst>
                                    <p:cond delay="50"/>
                                  </p:stCondLst>
                                  <p:childTnLst>
                                    <p:animMotion origin="layout" path="M 3.33333E-6 1.85185E-6 L 3.33333E-6 0.02569 " pathEditMode="relative" rAng="0" ptsTypes="AA">
                                      <p:cBhvr>
                                        <p:cTn id="19" dur="500" spd="-100000" fill="hold"/>
                                        <p:tgtEl>
                                          <p:spTgt spid="145"/>
                                        </p:tgtEl>
                                        <p:attrNameLst>
                                          <p:attrName>ppt_x</p:attrName>
                                          <p:attrName>ppt_y</p:attrName>
                                        </p:attrNameLst>
                                      </p:cBhvr>
                                      <p:rCtr x="0" y="1273"/>
                                    </p:animMotion>
                                  </p:childTnLst>
                                </p:cTn>
                              </p:par>
                              <p:par>
                                <p:cTn id="20" presetID="10" presetClass="entr" presetSubtype="0" fill="hold" nodeType="withEffect">
                                  <p:stCondLst>
                                    <p:cond delay="10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42" presetClass="path" presetSubtype="0" decel="100000" fill="hold" nodeType="withEffect">
                                  <p:stCondLst>
                                    <p:cond delay="100"/>
                                  </p:stCondLst>
                                  <p:childTnLst>
                                    <p:animMotion origin="layout" path="M 4.16667E-6 0 L 4.16667E-6 0.02569 " pathEditMode="relative" rAng="0" ptsTypes="AA">
                                      <p:cBhvr>
                                        <p:cTn id="24" dur="500" spd="-100000" fill="hold"/>
                                        <p:tgtEl>
                                          <p:spTgt spid="146"/>
                                        </p:tgtEl>
                                        <p:attrNameLst>
                                          <p:attrName>ppt_x</p:attrName>
                                          <p:attrName>ppt_y</p:attrName>
                                        </p:attrNameLst>
                                      </p:cBhvr>
                                      <p:rCtr x="0" y="1273"/>
                                    </p:animMotion>
                                  </p:childTnLst>
                                </p:cTn>
                              </p:par>
                              <p:par>
                                <p:cTn id="25" presetID="10" presetClass="entr" presetSubtype="0" fill="hold" nodeType="withEffect">
                                  <p:stCondLst>
                                    <p:cond delay="15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nodeType="withEffect">
                                  <p:stCondLst>
                                    <p:cond delay="150"/>
                                  </p:stCondLst>
                                  <p:childTnLst>
                                    <p:animMotion origin="layout" path="M -3.125E-6 -2.59259E-6 L -3.125E-6 0.0257 " pathEditMode="relative" rAng="0" ptsTypes="AA">
                                      <p:cBhvr>
                                        <p:cTn id="29" dur="500" spd="-100000" fill="hold"/>
                                        <p:tgtEl>
                                          <p:spTgt spid="147"/>
                                        </p:tgtEl>
                                        <p:attrNameLst>
                                          <p:attrName>ppt_x</p:attrName>
                                          <p:attrName>ppt_y</p:attrName>
                                        </p:attrNameLst>
                                      </p:cBhvr>
                                      <p:rCtr x="0" y="1273"/>
                                    </p:animMotion>
                                  </p:childTnLst>
                                </p:cTn>
                              </p:par>
                              <p:par>
                                <p:cTn id="30" presetID="10" presetClass="entr" presetSubtype="0" fill="hold" nodeType="withEffect">
                                  <p:stCondLst>
                                    <p:cond delay="1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50"/>
                                  </p:stCondLst>
                                  <p:childTnLst>
                                    <p:animMotion origin="layout" path="M 4.16667E-6 0 L 4.16667E-6 0.02569 " pathEditMode="relative" rAng="0" ptsTypes="AA">
                                      <p:cBhvr>
                                        <p:cTn id="34" dur="500" spd="-100000" fill="hold"/>
                                        <p:tgtEl>
                                          <p:spTgt spid="17"/>
                                        </p:tgtEl>
                                        <p:attrNameLst>
                                          <p:attrName>ppt_x</p:attrName>
                                          <p:attrName>ppt_y</p:attrName>
                                        </p:attrNameLst>
                                      </p:cBhvr>
                                      <p:rCtr x="0" y="1273"/>
                                    </p:animMotion>
                                  </p:childTnLst>
                                </p:cTn>
                              </p:par>
                              <p:par>
                                <p:cTn id="35" presetID="10" presetClass="entr" presetSubtype="0" fill="hold"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42" presetClass="path" presetSubtype="0" decel="100000" fill="hold" nodeType="withEffect">
                                  <p:stCondLst>
                                    <p:cond delay="200"/>
                                  </p:stCondLst>
                                  <p:childTnLst>
                                    <p:animMotion origin="layout" path="M -1.66667E-6 -2.59259E-6 L -1.66667E-6 0.0257 " pathEditMode="relative" rAng="0" ptsTypes="AA">
                                      <p:cBhvr>
                                        <p:cTn id="39" dur="500" spd="-100000" fill="hold"/>
                                        <p:tgtEl>
                                          <p:spTgt spid="150"/>
                                        </p:tgtEl>
                                        <p:attrNameLst>
                                          <p:attrName>ppt_x</p:attrName>
                                          <p:attrName>ppt_y</p:attrName>
                                        </p:attrNameLst>
                                      </p:cBhvr>
                                      <p:rCtr x="0" y="1273"/>
                                    </p:animMotion>
                                  </p:childTnLst>
                                </p:cTn>
                              </p:par>
                              <p:par>
                                <p:cTn id="40" presetID="16" presetClass="entr" presetSubtype="37" fill="hold" nodeType="withEffect">
                                  <p:stCondLst>
                                    <p:cond delay="200"/>
                                  </p:stCondLst>
                                  <p:childTnLst>
                                    <p:set>
                                      <p:cBhvr>
                                        <p:cTn id="41" dur="1" fill="hold">
                                          <p:stCondLst>
                                            <p:cond delay="0"/>
                                          </p:stCondLst>
                                        </p:cTn>
                                        <p:tgtEl>
                                          <p:spTgt spid="4"/>
                                        </p:tgtEl>
                                        <p:attrNameLst>
                                          <p:attrName>style.visibility</p:attrName>
                                        </p:attrNameLst>
                                      </p:cBhvr>
                                      <p:to>
                                        <p:strVal val="visible"/>
                                      </p:to>
                                    </p:set>
                                    <p:animEffect transition="in" filter="barn(outVertical)">
                                      <p:cBhvr>
                                        <p:cTn id="42" dur="500"/>
                                        <p:tgtEl>
                                          <p:spTgt spid="4"/>
                                        </p:tgtEl>
                                      </p:cBhvr>
                                    </p:animEffect>
                                  </p:childTnLst>
                                </p:cTn>
                              </p:par>
                              <p:par>
                                <p:cTn id="43" presetID="10" presetClass="entr" presetSubtype="0" fill="hold" nodeType="withEffect">
                                  <p:stCondLst>
                                    <p:cond delay="250"/>
                                  </p:stCondLst>
                                  <p:childTnLst>
                                    <p:set>
                                      <p:cBhvr>
                                        <p:cTn id="44" dur="1" fill="hold">
                                          <p:stCondLst>
                                            <p:cond delay="0"/>
                                          </p:stCondLst>
                                        </p:cTn>
                                        <p:tgtEl>
                                          <p:spTgt spid="149"/>
                                        </p:tgtEl>
                                        <p:attrNameLst>
                                          <p:attrName>style.visibility</p:attrName>
                                        </p:attrNameLst>
                                      </p:cBhvr>
                                      <p:to>
                                        <p:strVal val="visible"/>
                                      </p:to>
                                    </p:set>
                                    <p:animEffect transition="in" filter="fade">
                                      <p:cBhvr>
                                        <p:cTn id="45" dur="500"/>
                                        <p:tgtEl>
                                          <p:spTgt spid="149"/>
                                        </p:tgtEl>
                                      </p:cBhvr>
                                    </p:animEffect>
                                  </p:childTnLst>
                                </p:cTn>
                              </p:par>
                              <p:par>
                                <p:cTn id="46" presetID="42" presetClass="path" presetSubtype="0" decel="100000" fill="hold" nodeType="withEffect">
                                  <p:stCondLst>
                                    <p:cond delay="250"/>
                                  </p:stCondLst>
                                  <p:childTnLst>
                                    <p:animMotion origin="layout" path="M -4.16667E-6 -4.44444E-6 L -4.16667E-6 0.0257 " pathEditMode="relative" rAng="0" ptsTypes="AA">
                                      <p:cBhvr>
                                        <p:cTn id="47" dur="500" spd="-100000" fill="hold"/>
                                        <p:tgtEl>
                                          <p:spTgt spid="14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749BF-79E3-475E-9CC4-9536861D4F3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7B5BC19-B1EB-4A25-B48F-4F9A7F59D3D8}"/>
              </a:ext>
            </a:extLst>
          </p:cNvPr>
          <p:cNvSpPr>
            <a:spLocks noGrp="1"/>
          </p:cNvSpPr>
          <p:nvPr>
            <p:ph sz="quarter" idx="10"/>
          </p:nvPr>
        </p:nvSpPr>
        <p:spPr>
          <a:xfrm>
            <a:off x="584200" y="1435100"/>
            <a:ext cx="11018838" cy="4998291"/>
          </a:xfrm>
        </p:spPr>
        <p:txBody>
          <a:bodyPr/>
          <a:lstStyle/>
          <a:p>
            <a:pPr marL="0" indent="0" fontAlgn="base">
              <a:buNone/>
            </a:pPr>
            <a:r>
              <a:rPr lang="en-US" dirty="0">
                <a:hlinkClick r:id="rId2"/>
              </a:rPr>
              <a:t>Dapr.io</a:t>
            </a:r>
            <a:r>
              <a:rPr lang="en-US" dirty="0"/>
              <a:t> </a:t>
            </a:r>
            <a:br>
              <a:rPr lang="en-US" dirty="0"/>
            </a:br>
            <a:r>
              <a:rPr lang="en-US" dirty="0">
                <a:hlinkClick r:id="rId3"/>
              </a:rPr>
              <a:t>Dapr on </a:t>
            </a:r>
            <a:r>
              <a:rPr lang="en-US" dirty="0" err="1">
                <a:hlinkClick r:id="rId3"/>
              </a:rPr>
              <a:t>Github</a:t>
            </a:r>
            <a:r>
              <a:rPr lang="en-US" dirty="0"/>
              <a:t> </a:t>
            </a:r>
          </a:p>
          <a:p>
            <a:pPr marL="0" indent="0" fontAlgn="base">
              <a:buNone/>
            </a:pPr>
            <a:r>
              <a:rPr lang="en-US" dirty="0">
                <a:hlinkClick r:id="rId4"/>
              </a:rPr>
              <a:t>Dapr on discord</a:t>
            </a:r>
            <a:endParaRPr lang="en-US" dirty="0"/>
          </a:p>
          <a:p>
            <a:pPr marL="0" indent="0" fontAlgn="base">
              <a:buNone/>
            </a:pPr>
            <a:r>
              <a:rPr lang="en-US" dirty="0">
                <a:hlinkClick r:id="rId5"/>
              </a:rPr>
              <a:t>Dapr for .NET Developers</a:t>
            </a:r>
            <a:r>
              <a:rPr lang="en-US" dirty="0"/>
              <a:t> 📘</a:t>
            </a:r>
          </a:p>
          <a:p>
            <a:pPr marL="0" indent="0" fontAlgn="base">
              <a:buNone/>
            </a:pPr>
            <a:r>
              <a:rPr lang="en-US" dirty="0">
                <a:hlinkClick r:id="rId6"/>
              </a:rPr>
              <a:t>Learning Dapr - Building Distributed Cloud Native Applications</a:t>
            </a:r>
            <a:r>
              <a:rPr lang="en-US" dirty="0"/>
              <a:t> 📘</a:t>
            </a:r>
          </a:p>
          <a:p>
            <a:pPr marL="0" indent="0" fontAlgn="base">
              <a:buNone/>
            </a:pPr>
            <a:r>
              <a:rPr lang="en-US" dirty="0">
                <a:hlinkClick r:id="rId7"/>
              </a:rPr>
              <a:t>Dapr SDK for .NET</a:t>
            </a:r>
            <a:r>
              <a:rPr lang="en-US" dirty="0"/>
              <a:t> 👩🏼‍💻</a:t>
            </a:r>
            <a:endParaRPr lang="en-US" dirty="0">
              <a:hlinkClick r:id="rId8"/>
            </a:endParaRPr>
          </a:p>
          <a:p>
            <a:pPr marL="0" indent="0" fontAlgn="base">
              <a:buNone/>
            </a:pPr>
            <a:r>
              <a:rPr lang="en-US" dirty="0" err="1">
                <a:hlinkClick r:id="rId8"/>
              </a:rPr>
              <a:t>eShopOnDapr</a:t>
            </a:r>
            <a:r>
              <a:rPr lang="en-US" dirty="0">
                <a:hlinkClick r:id="rId8"/>
              </a:rPr>
              <a:t>, .NET distributed application</a:t>
            </a:r>
            <a:r>
              <a:rPr lang="en-US" dirty="0"/>
              <a:t> 👩🏼‍💻</a:t>
            </a:r>
          </a:p>
          <a:p>
            <a:pPr marL="0" indent="0" fontAlgn="base">
              <a:buNone/>
            </a:pPr>
            <a:r>
              <a:rPr lang="en-US" dirty="0">
                <a:hlinkClick r:id="rId9"/>
              </a:rPr>
              <a:t>My Dapr playground </a:t>
            </a:r>
            <a:r>
              <a:rPr lang="en-US" dirty="0"/>
              <a:t>👩🏼‍💻</a:t>
            </a:r>
            <a:r>
              <a:rPr lang="en-US" b="0" i="0" dirty="0">
                <a:solidFill>
                  <a:srgbClr val="E8E6E3"/>
                </a:solidFill>
                <a:effectLst/>
                <a:latin typeface="Source Sans Pro" panose="020B0503030403020204" pitchFamily="34" charset="0"/>
              </a:rPr>
              <a:t> </a:t>
            </a:r>
          </a:p>
          <a:p>
            <a:pPr marL="0" indent="0" fontAlgn="base">
              <a:buNone/>
            </a:pPr>
            <a:r>
              <a:rPr lang="en-US" dirty="0">
                <a:hlinkClick r:id="rId10"/>
              </a:rPr>
              <a:t>My Dapr blog posts</a:t>
            </a:r>
            <a:endParaRPr lang="en-US" dirty="0"/>
          </a:p>
          <a:p>
            <a:endParaRPr lang="en-US" dirty="0"/>
          </a:p>
        </p:txBody>
      </p:sp>
      <p:pic>
        <p:nvPicPr>
          <p:cNvPr id="4" name="Graphic 3">
            <a:extLst>
              <a:ext uri="{FF2B5EF4-FFF2-40B4-BE49-F238E27FC236}">
                <a16:creationId xmlns:a16="http://schemas.microsoft.com/office/drawing/2014/main" id="{4D41EE6A-C987-4885-BB6E-4D53824A245D}"/>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9333" t="18330" r="9333" b="18330"/>
          <a:stretch/>
        </p:blipFill>
        <p:spPr>
          <a:xfrm>
            <a:off x="8850100" y="916304"/>
            <a:ext cx="2135887" cy="1663379"/>
          </a:xfrm>
          <a:prstGeom prst="rect">
            <a:avLst/>
          </a:prstGeom>
        </p:spPr>
      </p:pic>
    </p:spTree>
    <p:extLst>
      <p:ext uri="{BB962C8B-B14F-4D97-AF65-F5344CB8AC3E}">
        <p14:creationId xmlns:p14="http://schemas.microsoft.com/office/powerpoint/2010/main" val="4007898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8FD-F840-4B9D-8948-2089F7E33E94}"/>
              </a:ext>
            </a:extLst>
          </p:cNvPr>
          <p:cNvSpPr>
            <a:spLocks noGrp="1"/>
          </p:cNvSpPr>
          <p:nvPr>
            <p:ph type="title"/>
          </p:nvPr>
        </p:nvSpPr>
        <p:spPr>
          <a:xfrm>
            <a:off x="4240303" y="0"/>
            <a:ext cx="8355110" cy="6858000"/>
          </a:xfrm>
        </p:spPr>
        <p:txBody>
          <a:bodyPr/>
          <a:lstStyle/>
          <a:p>
            <a:pPr algn="ctr"/>
            <a:br>
              <a:rPr lang="en-US" sz="6600" b="1" i="0" dirty="0">
                <a:solidFill>
                  <a:srgbClr val="E8E6E3"/>
                </a:solidFill>
                <a:effectLst/>
                <a:latin typeface="Source Sans Pro" panose="020B0503030403020204" pitchFamily="34" charset="0"/>
              </a:rPr>
            </a:br>
            <a:br>
              <a:rPr lang="en-US" sz="6600" b="1" i="0" dirty="0">
                <a:solidFill>
                  <a:srgbClr val="E8E6E3"/>
                </a:solidFill>
                <a:effectLst/>
                <a:latin typeface="Source Sans Pro" panose="020B0503030403020204" pitchFamily="34" charset="0"/>
              </a:rPr>
            </a:br>
            <a:r>
              <a:rPr lang="en-US" sz="6600" b="1" i="0" dirty="0">
                <a:solidFill>
                  <a:srgbClr val="E8E6E3"/>
                </a:solidFill>
                <a:effectLst/>
                <a:latin typeface="Source Sans Pro" panose="020B0503030403020204" pitchFamily="34" charset="0"/>
              </a:rPr>
              <a:t>Thank You! 🚀</a:t>
            </a:r>
            <a:br>
              <a:rPr lang="en-US" sz="6600" b="1" i="0" dirty="0">
                <a:solidFill>
                  <a:srgbClr val="E8E6E3"/>
                </a:solidFill>
                <a:effectLst/>
                <a:latin typeface="Source Sans Pro" panose="020B0503030403020204" pitchFamily="34" charset="0"/>
              </a:rPr>
            </a:br>
            <a:br>
              <a:rPr lang="en-US" sz="4400" b="1" i="0" dirty="0">
                <a:solidFill>
                  <a:srgbClr val="E8E6E3"/>
                </a:solidFill>
                <a:effectLst/>
                <a:latin typeface="Source Sans Pro" panose="020B0503030403020204" pitchFamily="34" charset="0"/>
              </a:rPr>
            </a:br>
            <a:r>
              <a:rPr lang="en-US" sz="4000" b="1" i="0" u="none" strike="noStrike" dirty="0">
                <a:solidFill>
                  <a:srgbClr val="49B2FA"/>
                </a:solidFill>
                <a:effectLst/>
                <a:latin typeface="Source Sans Pro" panose="020B0503030403020204" pitchFamily="34" charset="0"/>
                <a:hlinkClick r:id="rId2"/>
              </a:rPr>
              <a:t>Laurent Kempé</a:t>
            </a:r>
            <a:br>
              <a:rPr lang="en-US" sz="4000" b="1" i="0" dirty="0">
                <a:solidFill>
                  <a:srgbClr val="E8E6E3"/>
                </a:solidFill>
                <a:effectLst/>
                <a:latin typeface="Source Sans Pro" panose="020B0503030403020204" pitchFamily="34" charset="0"/>
              </a:rPr>
            </a:br>
            <a:r>
              <a:rPr lang="en-US" sz="4000" b="0" i="0" u="none" strike="noStrike" dirty="0">
                <a:solidFill>
                  <a:srgbClr val="49B2FA"/>
                </a:solidFill>
                <a:effectLst/>
                <a:latin typeface="Source Sans Pro" panose="020B0503030403020204" pitchFamily="34" charset="0"/>
                <a:hlinkClick r:id="rId2"/>
              </a:rPr>
              <a:t>https://laurentkempe.com/</a:t>
            </a:r>
            <a:br>
              <a:rPr lang="en-US" sz="4000" b="0" i="0" dirty="0">
                <a:solidFill>
                  <a:srgbClr val="E8E6E3"/>
                </a:solidFill>
                <a:effectLst/>
                <a:latin typeface="Source Sans Pro" panose="020B0503030403020204" pitchFamily="34" charset="0"/>
              </a:rPr>
            </a:br>
            <a:br>
              <a:rPr lang="en-US" sz="4000" b="0" i="0" dirty="0">
                <a:solidFill>
                  <a:srgbClr val="E8E6E3"/>
                </a:solidFill>
                <a:effectLst/>
                <a:latin typeface="Source Sans Pro" panose="020B0503030403020204" pitchFamily="34" charset="0"/>
              </a:rPr>
            </a:br>
            <a:r>
              <a:rPr lang="en-US" sz="4000" dirty="0">
                <a:latin typeface="Font Awesome 5 Brands Regular" panose="02000503000000000000" pitchFamily="50" charset="0"/>
              </a:rPr>
              <a:t></a:t>
            </a:r>
            <a:r>
              <a:rPr lang="en-US" sz="4000" b="0" i="0" dirty="0">
                <a:solidFill>
                  <a:srgbClr val="E8E6E3"/>
                </a:solidFill>
                <a:effectLst/>
                <a:latin typeface="Source Sans Pro" panose="020B0503030403020204" pitchFamily="34" charset="0"/>
              </a:rPr>
              <a:t> </a:t>
            </a:r>
            <a:r>
              <a:rPr lang="en-US" sz="4000" b="0" i="0" u="none" strike="noStrike" dirty="0">
                <a:solidFill>
                  <a:srgbClr val="49B2FA"/>
                </a:solidFill>
                <a:effectLst/>
                <a:latin typeface="Source Sans Pro" panose="020B0503030403020204" pitchFamily="34" charset="0"/>
                <a:hlinkClick r:id="rId3"/>
              </a:rPr>
              <a:t>@laurentkempe</a:t>
            </a:r>
            <a:br>
              <a:rPr lang="en-US" sz="4000" u="none" strike="noStrike" dirty="0">
                <a:solidFill>
                  <a:srgbClr val="E8E6E3"/>
                </a:solidFill>
                <a:latin typeface="Source Sans Pro" panose="020B0503030403020204" pitchFamily="34" charset="0"/>
              </a:rPr>
            </a:br>
            <a:r>
              <a:rPr lang="en-US" sz="4000" dirty="0">
                <a:latin typeface="Font Awesome 5 Brands Regular" panose="02000503000000000000" pitchFamily="50" charset="0"/>
              </a:rPr>
              <a:t> </a:t>
            </a:r>
            <a:r>
              <a:rPr lang="en-US" sz="4000" b="0" i="0" u="none" strike="noStrike" dirty="0">
                <a:solidFill>
                  <a:srgbClr val="7EC8FC"/>
                </a:solidFill>
                <a:effectLst/>
                <a:latin typeface="Source Sans Pro" panose="020B0503030403020204" pitchFamily="34" charset="0"/>
                <a:hlinkClick r:id="rId4"/>
              </a:rPr>
              <a:t>@laurentkempe</a:t>
            </a:r>
            <a:br>
              <a:rPr lang="en-US" sz="4000" b="0" i="0" u="none" strike="noStrike" dirty="0">
                <a:solidFill>
                  <a:srgbClr val="7EC8FC"/>
                </a:solidFill>
                <a:effectLst/>
                <a:latin typeface="Source Sans Pro" panose="020B0503030403020204" pitchFamily="34" charset="0"/>
              </a:rPr>
            </a:br>
            <a:br>
              <a:rPr lang="en-US" sz="3600" dirty="0">
                <a:latin typeface="MS Shell Dlg 2" panose="020B0604030504040204" pitchFamily="34" charset="0"/>
              </a:rPr>
            </a:br>
            <a:endParaRPr lang="en-US" sz="6600" b="1" i="0" dirty="0">
              <a:solidFill>
                <a:srgbClr val="E8E6E3"/>
              </a:solidFill>
              <a:effectLst/>
              <a:latin typeface="Source Sans Pro" panose="020B0503030403020204" pitchFamily="34" charset="0"/>
            </a:endParaRPr>
          </a:p>
        </p:txBody>
      </p:sp>
    </p:spTree>
    <p:extLst>
      <p:ext uri="{BB962C8B-B14F-4D97-AF65-F5344CB8AC3E}">
        <p14:creationId xmlns:p14="http://schemas.microsoft.com/office/powerpoint/2010/main" val="27132012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1232210" y="2380097"/>
            <a:ext cx="9727580" cy="324917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4213452" y="218386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563326" y="2781643"/>
            <a:ext cx="1065348" cy="829670"/>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586740" y="1243108"/>
            <a:ext cx="11018520" cy="553998"/>
          </a:xfrm>
        </p:spPr>
        <p:txBody>
          <a:bodyPr/>
          <a:lstStyle/>
          <a:p>
            <a:pPr algn="ctr"/>
            <a:r>
              <a:rPr lang="en-US" dirty="0"/>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653163" y="3821452"/>
            <a:ext cx="8879248" cy="1499446"/>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7972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720237" y="1541832"/>
            <a:ext cx="5147163" cy="445173"/>
            <a:chOff x="584200" y="1384302"/>
            <a:chExt cx="4486401" cy="445173"/>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8"/>
              <a:ext cx="3948237"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3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Standard APIs accessed over http/gRPC protocols from user service code</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6632946" y="1503995"/>
            <a:ext cx="4574682" cy="445173"/>
            <a:chOff x="584200" y="1384302"/>
            <a:chExt cx="4574682" cy="445173"/>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8"/>
              <a:ext cx="4036519"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582168" y="4419684"/>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5109908"/>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4223455"/>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3887717"/>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dirty="0"/>
              <a:t>Any language and framework</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2258372"/>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3362095"/>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4772743"/>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113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4.07407E-6 L -2.29167E-6 0.02569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3.7037E-7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dirty="0"/>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dirty="0"/>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900520"/>
          </a:xfrm>
          <a:prstGeom prst="rect">
            <a:avLst/>
          </a:prstGeom>
          <a:noFill/>
        </p:spPr>
        <p:txBody>
          <a:bodyPr wrap="square">
            <a:spAutoFit/>
          </a:bodyPr>
          <a:lstStyle/>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/cart/method/</a:t>
            </a:r>
            <a:r>
              <a:rPr lang="en-US" sz="1800" kern="0" dirty="0">
                <a:solidFill>
                  <a:srgbClr val="0078D4"/>
                </a:solidFill>
                <a:latin typeface="Consolas" panose="020B0609020204030204" pitchFamily="49" charset="0"/>
              </a:rPr>
              <a:t>new</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order</a:t>
            </a:r>
          </a:p>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/inventory/item67</a:t>
            </a:r>
          </a:p>
          <a:p>
            <a:pPr algn="ctr" defTabSz="914367">
              <a:spcBef>
                <a:spcPts val="300"/>
              </a:spcBef>
              <a:spcAft>
                <a:spcPts val="1200"/>
              </a:spcAft>
              <a:defRPr/>
            </a:pPr>
            <a:r>
              <a:rPr kumimoji="0" lang="en-US" sz="1800" b="1" i="0" u="none" strike="noStrike" kern="0" cap="none" spc="0" normalizeH="0" baseline="0" noProof="0" dirty="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/shipping/orders</a:t>
            </a:r>
          </a:p>
          <a:p>
            <a:pPr algn="ctr" defTabSz="914367">
              <a:spcBef>
                <a:spcPts val="300"/>
              </a:spcBef>
              <a:spcAft>
                <a:spcPts val="1200"/>
              </a:spcAft>
              <a:defRPr/>
            </a:pPr>
            <a:r>
              <a:rPr lang="en-US" b="1" kern="0" dirty="0">
                <a:solidFill>
                  <a:srgbClr val="0078D4"/>
                </a:solidFill>
                <a:latin typeface="Consolas" panose="020B0609020204030204" pitchFamily="49" charset="0"/>
              </a:rPr>
              <a:t>GET</a:t>
            </a:r>
            <a:r>
              <a:rPr lang="en-US" kern="0" dirty="0">
                <a:solidFill>
                  <a:srgbClr val="0078D4"/>
                </a:solidFill>
                <a:latin typeface="Consolas" panose="020B0609020204030204" pitchFamily="49" charset="0"/>
              </a:rPr>
              <a:t> </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secrets</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/keyvault/password</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6D5-D05B-4376-A072-EDC136C336A1}"/>
              </a:ext>
            </a:extLst>
          </p:cNvPr>
          <p:cNvSpPr>
            <a:spLocks noGrp="1"/>
          </p:cNvSpPr>
          <p:nvPr>
            <p:ph type="title"/>
          </p:nvPr>
        </p:nvSpPr>
        <p:spPr/>
        <p:txBody>
          <a:bodyPr/>
          <a:lstStyle/>
          <a:p>
            <a:r>
              <a:rPr lang="en-US" dirty="0"/>
              <a:t>Dapr applications</a:t>
            </a:r>
          </a:p>
        </p:txBody>
      </p:sp>
      <p:grpSp>
        <p:nvGrpSpPr>
          <p:cNvPr id="91" name="Group 90">
            <a:extLst>
              <a:ext uri="{FF2B5EF4-FFF2-40B4-BE49-F238E27FC236}">
                <a16:creationId xmlns:a16="http://schemas.microsoft.com/office/drawing/2014/main" id="{27914549-9BE3-4C75-A12D-FE049070FBCF}"/>
              </a:ext>
            </a:extLst>
          </p:cNvPr>
          <p:cNvGrpSpPr/>
          <p:nvPr/>
        </p:nvGrpSpPr>
        <p:grpSpPr>
          <a:xfrm>
            <a:off x="9812662" y="815773"/>
            <a:ext cx="1854693" cy="2159117"/>
            <a:chOff x="9171114" y="761455"/>
            <a:chExt cx="1854693" cy="2159117"/>
          </a:xfrm>
        </p:grpSpPr>
        <p:grpSp>
          <p:nvGrpSpPr>
            <p:cNvPr id="40" name="Group 39">
              <a:extLst>
                <a:ext uri="{FF2B5EF4-FFF2-40B4-BE49-F238E27FC236}">
                  <a16:creationId xmlns:a16="http://schemas.microsoft.com/office/drawing/2014/main" id="{59DA0F06-3ABE-420B-87D3-4E06616A80A5}"/>
                </a:ext>
              </a:extLst>
            </p:cNvPr>
            <p:cNvGrpSpPr/>
            <p:nvPr/>
          </p:nvGrpSpPr>
          <p:grpSpPr>
            <a:xfrm>
              <a:off x="9360298" y="761455"/>
              <a:ext cx="1665509" cy="1943094"/>
              <a:chOff x="9936928" y="239338"/>
              <a:chExt cx="1665509" cy="1943094"/>
            </a:xfrm>
          </p:grpSpPr>
          <p:pic>
            <p:nvPicPr>
              <p:cNvPr id="41" name="Graphic 40">
                <a:extLst>
                  <a:ext uri="{FF2B5EF4-FFF2-40B4-BE49-F238E27FC236}">
                    <a16:creationId xmlns:a16="http://schemas.microsoft.com/office/drawing/2014/main" id="{566AF26C-D227-463B-9CDA-D3781F2DF6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36928" y="239338"/>
                <a:ext cx="1665509" cy="1943094"/>
              </a:xfrm>
              <a:prstGeom prst="rect">
                <a:avLst/>
              </a:prstGeom>
            </p:spPr>
          </p:pic>
          <p:sp>
            <p:nvSpPr>
              <p:cNvPr id="42" name="TextBox 41">
                <a:extLst>
                  <a:ext uri="{FF2B5EF4-FFF2-40B4-BE49-F238E27FC236}">
                    <a16:creationId xmlns:a16="http://schemas.microsoft.com/office/drawing/2014/main" id="{A46B624C-AA09-49EE-BFE2-B80C36433195}"/>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grpSp>
          <p:nvGrpSpPr>
            <p:cNvPr id="60" name="!!Sidecar">
              <a:extLst>
                <a:ext uri="{FF2B5EF4-FFF2-40B4-BE49-F238E27FC236}">
                  <a16:creationId xmlns:a16="http://schemas.microsoft.com/office/drawing/2014/main" id="{74606B05-AF9B-486F-B414-BE5036CABA57}"/>
                </a:ext>
              </a:extLst>
            </p:cNvPr>
            <p:cNvGrpSpPr/>
            <p:nvPr/>
          </p:nvGrpSpPr>
          <p:grpSpPr>
            <a:xfrm>
              <a:off x="9171114" y="1929480"/>
              <a:ext cx="846489" cy="991092"/>
              <a:chOff x="8298598" y="2543027"/>
              <a:chExt cx="1186830" cy="1389573"/>
            </a:xfrm>
          </p:grpSpPr>
          <p:sp>
            <p:nvSpPr>
              <p:cNvPr id="61" name="Freeform: Shape 60">
                <a:extLst>
                  <a:ext uri="{FF2B5EF4-FFF2-40B4-BE49-F238E27FC236}">
                    <a16:creationId xmlns:a16="http://schemas.microsoft.com/office/drawing/2014/main" id="{6E471F49-021D-4EF3-BBEB-E0BA6392382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FC987DA-76D7-4B15-8AF4-5C5700FF421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63" name="Graphic 11">
                <a:extLst>
                  <a:ext uri="{FF2B5EF4-FFF2-40B4-BE49-F238E27FC236}">
                    <a16:creationId xmlns:a16="http://schemas.microsoft.com/office/drawing/2014/main" id="{2357AD1F-2ADB-42A7-BBB3-73803E16428A}"/>
                  </a:ext>
                </a:extLst>
              </p:cNvPr>
              <p:cNvGrpSpPr/>
              <p:nvPr/>
            </p:nvGrpSpPr>
            <p:grpSpPr>
              <a:xfrm>
                <a:off x="8386477" y="2846026"/>
                <a:ext cx="952402" cy="699902"/>
                <a:chOff x="8386477" y="2846026"/>
                <a:chExt cx="952402" cy="699902"/>
              </a:xfrm>
            </p:grpSpPr>
            <p:sp>
              <p:nvSpPr>
                <p:cNvPr id="64" name="Freeform: Shape 63">
                  <a:extLst>
                    <a:ext uri="{FF2B5EF4-FFF2-40B4-BE49-F238E27FC236}">
                      <a16:creationId xmlns:a16="http://schemas.microsoft.com/office/drawing/2014/main" id="{D506AF39-31D2-442F-B4C4-65083232EB0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E2B22EC-8428-4FB8-9C92-607BE91DF4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794FF0-A1EC-462E-83DA-0F5ACB37F15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EFBC832-CD70-4B36-B9F9-8E56127265FB}"/>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91F1489-6851-469A-9C9E-BD9CA576032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7570FD0-6F77-4EE5-B981-4DEE317AC1C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00" name="Group 199">
            <a:extLst>
              <a:ext uri="{FF2B5EF4-FFF2-40B4-BE49-F238E27FC236}">
                <a16:creationId xmlns:a16="http://schemas.microsoft.com/office/drawing/2014/main" id="{FFFF132C-39EC-437B-9263-E48D2BE49538}"/>
              </a:ext>
            </a:extLst>
          </p:cNvPr>
          <p:cNvGrpSpPr/>
          <p:nvPr/>
        </p:nvGrpSpPr>
        <p:grpSpPr>
          <a:xfrm>
            <a:off x="4274471" y="1667379"/>
            <a:ext cx="4002119" cy="4091970"/>
            <a:chOff x="4469204" y="1695454"/>
            <a:chExt cx="4002119" cy="4091970"/>
          </a:xfrm>
        </p:grpSpPr>
        <p:sp>
          <p:nvSpPr>
            <p:cNvPr id="108" name="Rounded Rectangle 5">
              <a:extLst>
                <a:ext uri="{FF2B5EF4-FFF2-40B4-BE49-F238E27FC236}">
                  <a16:creationId xmlns:a16="http://schemas.microsoft.com/office/drawing/2014/main" id="{FC029F30-4730-4447-B8A3-C0B4A04BF45D}"/>
                </a:ext>
              </a:extLst>
            </p:cNvPr>
            <p:cNvSpPr/>
            <p:nvPr/>
          </p:nvSpPr>
          <p:spPr bwMode="auto">
            <a:xfrm>
              <a:off x="4469204" y="4928048"/>
              <a:ext cx="40021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Observability</a:t>
              </a:r>
            </a:p>
          </p:txBody>
        </p:sp>
        <p:sp>
          <p:nvSpPr>
            <p:cNvPr id="128" name="Rounded Rectangle 5">
              <a:extLst>
                <a:ext uri="{FF2B5EF4-FFF2-40B4-BE49-F238E27FC236}">
                  <a16:creationId xmlns:a16="http://schemas.microsoft.com/office/drawing/2014/main" id="{0F62D61B-32D7-49BA-9DDE-AB0B3C883978}"/>
                </a:ext>
              </a:extLst>
            </p:cNvPr>
            <p:cNvSpPr/>
            <p:nvPr/>
          </p:nvSpPr>
          <p:spPr bwMode="auto">
            <a:xfrm>
              <a:off x="6579270" y="2741738"/>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&amp; Triggers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7" name="Rounded Rectangle 5">
              <a:extLst>
                <a:ext uri="{FF2B5EF4-FFF2-40B4-BE49-F238E27FC236}">
                  <a16:creationId xmlns:a16="http://schemas.microsoft.com/office/drawing/2014/main" id="{7F8119F8-1440-4C46-B2CD-EA9F0655B813}"/>
                </a:ext>
              </a:extLst>
            </p:cNvPr>
            <p:cNvSpPr/>
            <p:nvPr/>
          </p:nvSpPr>
          <p:spPr bwMode="auto">
            <a:xfrm>
              <a:off x="4469205" y="169545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166" name="Rounded Rectangle 5">
              <a:extLst>
                <a:ext uri="{FF2B5EF4-FFF2-40B4-BE49-F238E27FC236}">
                  <a16:creationId xmlns:a16="http://schemas.microsoft.com/office/drawing/2014/main" id="{94F58CD6-5A0C-4667-9D27-6D426843E91A}"/>
                </a:ext>
              </a:extLst>
            </p:cNvPr>
            <p:cNvSpPr/>
            <p:nvPr/>
          </p:nvSpPr>
          <p:spPr bwMode="auto">
            <a:xfrm>
              <a:off x="4469204" y="3837389"/>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Management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5" name="Rounded Rectangle 5">
              <a:extLst>
                <a:ext uri="{FF2B5EF4-FFF2-40B4-BE49-F238E27FC236}">
                  <a16:creationId xmlns:a16="http://schemas.microsoft.com/office/drawing/2014/main" id="{B77D6C74-7C6F-428D-B328-8FBADE63374A}"/>
                </a:ext>
              </a:extLst>
            </p:cNvPr>
            <p:cNvSpPr/>
            <p:nvPr/>
          </p:nvSpPr>
          <p:spPr bwMode="auto">
            <a:xfrm>
              <a:off x="4469205" y="274320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Messaging</a:t>
              </a:r>
            </a:p>
          </p:txBody>
        </p:sp>
        <p:sp>
          <p:nvSpPr>
            <p:cNvPr id="193" name="Rounded Rectangle 5">
              <a:extLst>
                <a:ext uri="{FF2B5EF4-FFF2-40B4-BE49-F238E27FC236}">
                  <a16:creationId xmlns:a16="http://schemas.microsoft.com/office/drawing/2014/main" id="{0D483E36-D704-4A8B-9F3F-05D30EBDDC3B}"/>
                </a:ext>
              </a:extLst>
            </p:cNvPr>
            <p:cNvSpPr/>
            <p:nvPr/>
          </p:nvSpPr>
          <p:spPr bwMode="auto">
            <a:xfrm>
              <a:off x="6579269" y="3834893"/>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Actors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96" name="Rounded Rectangle 5">
              <a:extLst>
                <a:ext uri="{FF2B5EF4-FFF2-40B4-BE49-F238E27FC236}">
                  <a16:creationId xmlns:a16="http://schemas.microsoft.com/office/drawing/2014/main" id="{DA9DD456-DD85-4266-91CD-D9A06EA0263F}"/>
                </a:ext>
              </a:extLst>
            </p:cNvPr>
            <p:cNvSpPr/>
            <p:nvPr/>
          </p:nvSpPr>
          <p:spPr bwMode="auto">
            <a:xfrm>
              <a:off x="6579270" y="1695647"/>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Service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Invocation</a:t>
              </a:r>
            </a:p>
          </p:txBody>
        </p:sp>
      </p:grpSp>
      <p:grpSp>
        <p:nvGrpSpPr>
          <p:cNvPr id="204" name="Group 203">
            <a:extLst>
              <a:ext uri="{FF2B5EF4-FFF2-40B4-BE49-F238E27FC236}">
                <a16:creationId xmlns:a16="http://schemas.microsoft.com/office/drawing/2014/main" id="{9DF7C2A5-7B69-4FB0-BDD1-3993249A40D0}"/>
              </a:ext>
            </a:extLst>
          </p:cNvPr>
          <p:cNvGrpSpPr/>
          <p:nvPr/>
        </p:nvGrpSpPr>
        <p:grpSpPr>
          <a:xfrm>
            <a:off x="9812662" y="3557860"/>
            <a:ext cx="1854693" cy="2159117"/>
            <a:chOff x="9171114" y="761455"/>
            <a:chExt cx="1854693" cy="2159117"/>
          </a:xfrm>
        </p:grpSpPr>
        <p:grpSp>
          <p:nvGrpSpPr>
            <p:cNvPr id="205" name="Group 204">
              <a:extLst>
                <a:ext uri="{FF2B5EF4-FFF2-40B4-BE49-F238E27FC236}">
                  <a16:creationId xmlns:a16="http://schemas.microsoft.com/office/drawing/2014/main" id="{482835AA-DE98-4720-82B5-B7A0B8965DB9}"/>
                </a:ext>
              </a:extLst>
            </p:cNvPr>
            <p:cNvGrpSpPr/>
            <p:nvPr/>
          </p:nvGrpSpPr>
          <p:grpSpPr>
            <a:xfrm>
              <a:off x="9360298" y="761455"/>
              <a:ext cx="1665509" cy="1943093"/>
              <a:chOff x="9936928" y="239338"/>
              <a:chExt cx="1665509" cy="1943093"/>
            </a:xfrm>
          </p:grpSpPr>
          <p:pic>
            <p:nvPicPr>
              <p:cNvPr id="216" name="Graphic 215">
                <a:extLst>
                  <a:ext uri="{FF2B5EF4-FFF2-40B4-BE49-F238E27FC236}">
                    <a16:creationId xmlns:a16="http://schemas.microsoft.com/office/drawing/2014/main" id="{430CC04B-FFB8-413F-B260-CEABFBD756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936928" y="239338"/>
                <a:ext cx="1665509" cy="1943093"/>
              </a:xfrm>
              <a:prstGeom prst="rect">
                <a:avLst/>
              </a:prstGeom>
            </p:spPr>
          </p:pic>
          <p:sp>
            <p:nvSpPr>
              <p:cNvPr id="217" name="TextBox 216">
                <a:extLst>
                  <a:ext uri="{FF2B5EF4-FFF2-40B4-BE49-F238E27FC236}">
                    <a16:creationId xmlns:a16="http://schemas.microsoft.com/office/drawing/2014/main" id="{A391D2FE-0C87-43D5-80A1-5CBDD41E7671}"/>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grpSp>
          <p:nvGrpSpPr>
            <p:cNvPr id="206" name="!!Sidecar">
              <a:extLst>
                <a:ext uri="{FF2B5EF4-FFF2-40B4-BE49-F238E27FC236}">
                  <a16:creationId xmlns:a16="http://schemas.microsoft.com/office/drawing/2014/main" id="{35780F8A-AC18-4FC3-98BF-376751C55F40}"/>
                </a:ext>
              </a:extLst>
            </p:cNvPr>
            <p:cNvGrpSpPr/>
            <p:nvPr/>
          </p:nvGrpSpPr>
          <p:grpSpPr>
            <a:xfrm>
              <a:off x="9171114" y="1929480"/>
              <a:ext cx="846489" cy="991092"/>
              <a:chOff x="8298598" y="2543027"/>
              <a:chExt cx="1186830" cy="1389573"/>
            </a:xfrm>
          </p:grpSpPr>
          <p:sp>
            <p:nvSpPr>
              <p:cNvPr id="207" name="Freeform: Shape 206">
                <a:extLst>
                  <a:ext uri="{FF2B5EF4-FFF2-40B4-BE49-F238E27FC236}">
                    <a16:creationId xmlns:a16="http://schemas.microsoft.com/office/drawing/2014/main" id="{9D15E8C5-3D94-4014-ADCE-480D2786535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6C18270-2B02-4372-965E-9A9F89FCC25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09" name="Graphic 11">
                <a:extLst>
                  <a:ext uri="{FF2B5EF4-FFF2-40B4-BE49-F238E27FC236}">
                    <a16:creationId xmlns:a16="http://schemas.microsoft.com/office/drawing/2014/main" id="{1153E06B-A3B4-4F44-ADB4-020512FDD047}"/>
                  </a:ext>
                </a:extLst>
              </p:cNvPr>
              <p:cNvGrpSpPr/>
              <p:nvPr/>
            </p:nvGrpSpPr>
            <p:grpSpPr>
              <a:xfrm>
                <a:off x="8386477" y="2846026"/>
                <a:ext cx="952402" cy="699902"/>
                <a:chOff x="8386477" y="2846026"/>
                <a:chExt cx="952402" cy="699902"/>
              </a:xfrm>
            </p:grpSpPr>
            <p:sp>
              <p:nvSpPr>
                <p:cNvPr id="210" name="Freeform: Shape 209">
                  <a:extLst>
                    <a:ext uri="{FF2B5EF4-FFF2-40B4-BE49-F238E27FC236}">
                      <a16:creationId xmlns:a16="http://schemas.microsoft.com/office/drawing/2014/main" id="{2B1523D0-A9A4-48BC-8318-05F446CCBB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D01AD98-68BB-4B48-9CBE-A3DE3C3B9EB8}"/>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8099699-1EE2-470B-9503-65F1F0ACBA2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8EF46D2-A014-45A7-BC7E-5D660615694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FC56C9E-37F6-46B8-A0FF-F718E5CE123D}"/>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90A378B-58E7-4B75-B60F-A3EF80666B8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47" name="Group 246">
            <a:extLst>
              <a:ext uri="{FF2B5EF4-FFF2-40B4-BE49-F238E27FC236}">
                <a16:creationId xmlns:a16="http://schemas.microsoft.com/office/drawing/2014/main" id="{3E6E192A-5B67-46FD-BE1F-67254CA56D83}"/>
              </a:ext>
            </a:extLst>
          </p:cNvPr>
          <p:cNvGrpSpPr/>
          <p:nvPr/>
        </p:nvGrpSpPr>
        <p:grpSpPr>
          <a:xfrm>
            <a:off x="4026742" y="1450058"/>
            <a:ext cx="4508444" cy="4543268"/>
            <a:chOff x="4026742" y="1450058"/>
            <a:chExt cx="4508444" cy="4543268"/>
          </a:xfrm>
        </p:grpSpPr>
        <p:sp>
          <p:nvSpPr>
            <p:cNvPr id="219" name="Left Bracket 218">
              <a:extLst>
                <a:ext uri="{FF2B5EF4-FFF2-40B4-BE49-F238E27FC236}">
                  <a16:creationId xmlns:a16="http://schemas.microsoft.com/office/drawing/2014/main" id="{85D15CA5-FC4A-49CD-87D2-B5153FB0DD24}"/>
                </a:ext>
              </a:extLst>
            </p:cNvPr>
            <p:cNvSpPr/>
            <p:nvPr/>
          </p:nvSpPr>
          <p:spPr>
            <a:xfrm>
              <a:off x="4026742" y="1450058"/>
              <a:ext cx="364327" cy="4543268"/>
            </a:xfrm>
            <a:prstGeom prst="lef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Right Bracket 220">
              <a:extLst>
                <a:ext uri="{FF2B5EF4-FFF2-40B4-BE49-F238E27FC236}">
                  <a16:creationId xmlns:a16="http://schemas.microsoft.com/office/drawing/2014/main" id="{6387892A-F216-4835-A5BA-02CBC8A7BA1A}"/>
                </a:ext>
              </a:extLst>
            </p:cNvPr>
            <p:cNvSpPr/>
            <p:nvPr/>
          </p:nvSpPr>
          <p:spPr>
            <a:xfrm>
              <a:off x="8170859" y="1450058"/>
              <a:ext cx="364327" cy="4543268"/>
            </a:xfrm>
            <a:prstGeom prst="righ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3" name="Straight Connector 222">
            <a:extLst>
              <a:ext uri="{FF2B5EF4-FFF2-40B4-BE49-F238E27FC236}">
                <a16:creationId xmlns:a16="http://schemas.microsoft.com/office/drawing/2014/main" id="{CF689995-8A7F-4AA9-9B45-2864A98BED30}"/>
              </a:ext>
            </a:extLst>
          </p:cNvPr>
          <p:cNvCxnSpPr/>
          <p:nvPr/>
        </p:nvCxnSpPr>
        <p:spPr>
          <a:xfrm>
            <a:off x="2766833" y="3513873"/>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3577A5-1FE1-4941-A816-8272E2686317}"/>
              </a:ext>
            </a:extLst>
          </p:cNvPr>
          <p:cNvCxnSpPr>
            <a:cxnSpLocks/>
          </p:cNvCxnSpPr>
          <p:nvPr/>
        </p:nvCxnSpPr>
        <p:spPr>
          <a:xfrm>
            <a:off x="8535186" y="248466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76E3329-5B2B-4949-80EE-52EB0BF54E42}"/>
              </a:ext>
            </a:extLst>
          </p:cNvPr>
          <p:cNvCxnSpPr>
            <a:cxnSpLocks/>
          </p:cNvCxnSpPr>
          <p:nvPr/>
        </p:nvCxnSpPr>
        <p:spPr>
          <a:xfrm>
            <a:off x="8535185" y="521177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8" name="!!AppA">
            <a:extLst>
              <a:ext uri="{FF2B5EF4-FFF2-40B4-BE49-F238E27FC236}">
                <a16:creationId xmlns:a16="http://schemas.microsoft.com/office/drawing/2014/main" id="{3D27F5DD-809E-4649-A3B4-27C8566F0BD1}"/>
              </a:ext>
            </a:extLst>
          </p:cNvPr>
          <p:cNvGrpSpPr/>
          <p:nvPr/>
        </p:nvGrpSpPr>
        <p:grpSpPr>
          <a:xfrm>
            <a:off x="1012779" y="1921039"/>
            <a:ext cx="1666465" cy="1944207"/>
            <a:chOff x="3444424" y="1954650"/>
            <a:chExt cx="1400542" cy="1633964"/>
          </a:xfrm>
        </p:grpSpPr>
        <p:pic>
          <p:nvPicPr>
            <p:cNvPr id="249" name="Graphic 248">
              <a:extLst>
                <a:ext uri="{FF2B5EF4-FFF2-40B4-BE49-F238E27FC236}">
                  <a16:creationId xmlns:a16="http://schemas.microsoft.com/office/drawing/2014/main" id="{1A093769-D091-4E8D-AD2A-651801A592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250" name="TextBox 249">
              <a:extLst>
                <a:ext uri="{FF2B5EF4-FFF2-40B4-BE49-F238E27FC236}">
                  <a16:creationId xmlns:a16="http://schemas.microsoft.com/office/drawing/2014/main" id="{F0681EEE-D441-481D-8EED-48720F878FF6}"/>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251" name="!!Sidecar">
            <a:extLst>
              <a:ext uri="{FF2B5EF4-FFF2-40B4-BE49-F238E27FC236}">
                <a16:creationId xmlns:a16="http://schemas.microsoft.com/office/drawing/2014/main" id="{B3CFB263-9E3C-4CFA-9930-1C803C2E2EB7}"/>
              </a:ext>
            </a:extLst>
          </p:cNvPr>
          <p:cNvGrpSpPr/>
          <p:nvPr/>
        </p:nvGrpSpPr>
        <p:grpSpPr>
          <a:xfrm>
            <a:off x="1963019" y="3003929"/>
            <a:ext cx="843400" cy="987476"/>
            <a:chOff x="8298598" y="2543027"/>
            <a:chExt cx="1186830" cy="1389573"/>
          </a:xfrm>
        </p:grpSpPr>
        <p:sp>
          <p:nvSpPr>
            <p:cNvPr id="252" name="Freeform: Shape 251">
              <a:extLst>
                <a:ext uri="{FF2B5EF4-FFF2-40B4-BE49-F238E27FC236}">
                  <a16:creationId xmlns:a16="http://schemas.microsoft.com/office/drawing/2014/main" id="{64245629-06C3-4A63-A2FD-53FDCCF1BB5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FA912AE-A366-4BF4-988D-2C03E87BDD6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54" name="Graphic 11">
              <a:extLst>
                <a:ext uri="{FF2B5EF4-FFF2-40B4-BE49-F238E27FC236}">
                  <a16:creationId xmlns:a16="http://schemas.microsoft.com/office/drawing/2014/main" id="{F711B83C-82FF-4437-80AB-82D982819B5A}"/>
                </a:ext>
              </a:extLst>
            </p:cNvPr>
            <p:cNvGrpSpPr/>
            <p:nvPr/>
          </p:nvGrpSpPr>
          <p:grpSpPr>
            <a:xfrm>
              <a:off x="8386477" y="2846026"/>
              <a:ext cx="952402" cy="699902"/>
              <a:chOff x="8386477" y="2846026"/>
              <a:chExt cx="952402" cy="699902"/>
            </a:xfrm>
          </p:grpSpPr>
          <p:sp>
            <p:nvSpPr>
              <p:cNvPr id="255" name="Freeform: Shape 254">
                <a:extLst>
                  <a:ext uri="{FF2B5EF4-FFF2-40B4-BE49-F238E27FC236}">
                    <a16:creationId xmlns:a16="http://schemas.microsoft.com/office/drawing/2014/main" id="{3A390DEE-2FBF-431A-8828-17EF4600984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8D2A42B2-626C-4549-A52E-1FB3733F1D8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E535F1C-FD09-472B-8332-161915B0B6CB}"/>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08916C-2216-4754-AE9F-C431BFE2C49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76A63ED-E542-4CE4-B395-225B34EBEC09}"/>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8E39CCE-5DF2-4D57-92E8-26032F85C8CF}"/>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pic>
        <p:nvPicPr>
          <p:cNvPr id="262" name="Graphic 261">
            <a:extLst>
              <a:ext uri="{FF2B5EF4-FFF2-40B4-BE49-F238E27FC236}">
                <a16:creationId xmlns:a16="http://schemas.microsoft.com/office/drawing/2014/main" id="{7CCC8F9C-E37B-4940-A462-4382A641391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52686" y="1855753"/>
            <a:ext cx="298842" cy="489176"/>
          </a:xfrm>
          <a:prstGeom prst="rect">
            <a:avLst/>
          </a:prstGeom>
        </p:spPr>
      </p:pic>
      <p:pic>
        <p:nvPicPr>
          <p:cNvPr id="284" name="Graphic 283">
            <a:extLst>
              <a:ext uri="{FF2B5EF4-FFF2-40B4-BE49-F238E27FC236}">
                <a16:creationId xmlns:a16="http://schemas.microsoft.com/office/drawing/2014/main" id="{380E49FE-924D-4A8A-BD5F-F25EB01E15E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472176" y="1911347"/>
            <a:ext cx="479990" cy="394460"/>
          </a:xfrm>
          <a:prstGeom prst="rect">
            <a:avLst/>
          </a:prstGeom>
        </p:spPr>
      </p:pic>
      <p:pic>
        <p:nvPicPr>
          <p:cNvPr id="286" name="Graphic 285">
            <a:extLst>
              <a:ext uri="{FF2B5EF4-FFF2-40B4-BE49-F238E27FC236}">
                <a16:creationId xmlns:a16="http://schemas.microsoft.com/office/drawing/2014/main" id="{DABB2ED4-5942-4287-B438-578935A96283}"/>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6472176" y="2962925"/>
            <a:ext cx="479990" cy="383486"/>
          </a:xfrm>
          <a:prstGeom prst="rect">
            <a:avLst/>
          </a:prstGeom>
        </p:spPr>
      </p:pic>
      <p:pic>
        <p:nvPicPr>
          <p:cNvPr id="288" name="Graphic 287">
            <a:extLst>
              <a:ext uri="{FF2B5EF4-FFF2-40B4-BE49-F238E27FC236}">
                <a16:creationId xmlns:a16="http://schemas.microsoft.com/office/drawing/2014/main" id="{91EE3BB8-B6AA-4FD7-BBB7-6F362B11BA5F}"/>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386896" y="3046735"/>
            <a:ext cx="430421" cy="218797"/>
          </a:xfrm>
          <a:prstGeom prst="rect">
            <a:avLst/>
          </a:prstGeom>
        </p:spPr>
      </p:pic>
      <p:pic>
        <p:nvPicPr>
          <p:cNvPr id="290" name="Graphic 289">
            <a:extLst>
              <a:ext uri="{FF2B5EF4-FFF2-40B4-BE49-F238E27FC236}">
                <a16:creationId xmlns:a16="http://schemas.microsoft.com/office/drawing/2014/main" id="{93ECF087-B6DD-46F9-8C33-B90EA25F206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4427900" y="4029543"/>
            <a:ext cx="348410" cy="441552"/>
          </a:xfrm>
          <a:prstGeom prst="rect">
            <a:avLst/>
          </a:prstGeom>
        </p:spPr>
      </p:pic>
      <p:pic>
        <p:nvPicPr>
          <p:cNvPr id="292" name="Graphic 291">
            <a:extLst>
              <a:ext uri="{FF2B5EF4-FFF2-40B4-BE49-F238E27FC236}">
                <a16:creationId xmlns:a16="http://schemas.microsoft.com/office/drawing/2014/main" id="{805FC3EF-7981-4862-8D25-E4FC6FDAC473}"/>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6507172" y="4022411"/>
            <a:ext cx="409996" cy="450824"/>
          </a:xfrm>
          <a:prstGeom prst="rect">
            <a:avLst/>
          </a:prstGeom>
        </p:spPr>
      </p:pic>
      <p:pic>
        <p:nvPicPr>
          <p:cNvPr id="294" name="Graphic 293">
            <a:extLst>
              <a:ext uri="{FF2B5EF4-FFF2-40B4-BE49-F238E27FC236}">
                <a16:creationId xmlns:a16="http://schemas.microsoft.com/office/drawing/2014/main" id="{5A04B6C1-9919-43A3-B863-D6E256B83E0C}"/>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5409022" y="5013751"/>
            <a:ext cx="604428" cy="517832"/>
          </a:xfrm>
          <a:prstGeom prst="rect">
            <a:avLst/>
          </a:prstGeom>
        </p:spPr>
      </p:pic>
    </p:spTree>
    <p:extLst>
      <p:ext uri="{BB962C8B-B14F-4D97-AF65-F5344CB8AC3E}">
        <p14:creationId xmlns:p14="http://schemas.microsoft.com/office/powerpoint/2010/main" val="199538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nodeType="withEffect">
                                  <p:stCondLst>
                                    <p:cond delay="0"/>
                                  </p:stCondLst>
                                  <p:childTnLst>
                                    <p:animMotion origin="layout" path="M 3.75E-6 -4.07407E-6 L 3.75E-6 0.0257 " pathEditMode="relative" rAng="0" ptsTypes="AA">
                                      <p:cBhvr>
                                        <p:cTn id="9" dur="500" spd="-100000" fill="hold"/>
                                        <p:tgtEl>
                                          <p:spTgt spid="91"/>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par>
                                <p:cTn id="13" presetID="42" presetClass="path" presetSubtype="0" decel="100000" fill="hold" nodeType="withEffect">
                                  <p:stCondLst>
                                    <p:cond delay="0"/>
                                  </p:stCondLst>
                                  <p:childTnLst>
                                    <p:animMotion origin="layout" path="M 3.75E-6 -4.07407E-6 L 3.75E-6 0.0257 " pathEditMode="relative" rAng="0" ptsTypes="AA">
                                      <p:cBhvr>
                                        <p:cTn id="14" dur="500" spd="-100000" fill="hold"/>
                                        <p:tgtEl>
                                          <p:spTgt spid="204"/>
                                        </p:tgtEl>
                                        <p:attrNameLst>
                                          <p:attrName>ppt_x</p:attrName>
                                          <p:attrName>ppt_y</p:attrName>
                                        </p:attrNameLst>
                                      </p:cBhvr>
                                      <p:rCtr x="0" y="1273"/>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42" presetClass="path" presetSubtype="0" decel="100000" fill="hold" nodeType="withEffect">
                                  <p:stCondLst>
                                    <p:cond delay="0"/>
                                  </p:stCondLst>
                                  <p:childTnLst>
                                    <p:animMotion origin="layout" path="M 3.75E-6 -4.07407E-6 L 3.75E-6 0.0257 " pathEditMode="relative" rAng="0" ptsTypes="AA">
                                      <p:cBhvr>
                                        <p:cTn id="20" dur="500" spd="-100000" fill="hold"/>
                                        <p:tgtEl>
                                          <p:spTgt spid="200"/>
                                        </p:tgtEl>
                                        <p:attrNameLst>
                                          <p:attrName>ppt_x</p:attrName>
                                          <p:attrName>ppt_y</p:attrName>
                                        </p:attrNameLst>
                                      </p:cBhvr>
                                      <p:rCtr x="0" y="1273"/>
                                    </p:animMotion>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500"/>
                                        <p:tgtEl>
                                          <p:spTgt spid="262"/>
                                        </p:tgtEl>
                                      </p:cBhvr>
                                    </p:animEffect>
                                  </p:childTnLst>
                                </p:cTn>
                              </p:par>
                              <p:par>
                                <p:cTn id="24" presetID="42" presetClass="path" presetSubtype="0" decel="100000" fill="hold" nodeType="withEffect">
                                  <p:stCondLst>
                                    <p:cond delay="0"/>
                                  </p:stCondLst>
                                  <p:childTnLst>
                                    <p:animMotion origin="layout" path="M 3.75E-6 -4.07407E-6 L 3.75E-6 0.0257 " pathEditMode="relative" rAng="0" ptsTypes="AA">
                                      <p:cBhvr>
                                        <p:cTn id="25" dur="500" spd="-100000" fill="hold"/>
                                        <p:tgtEl>
                                          <p:spTgt spid="262"/>
                                        </p:tgtEl>
                                        <p:attrNameLst>
                                          <p:attrName>ppt_x</p:attrName>
                                          <p:attrName>ppt_y</p:attrName>
                                        </p:attrNameLst>
                                      </p:cBhvr>
                                      <p:rCtr x="0" y="1273"/>
                                    </p:animMotion>
                                  </p:childTnLst>
                                </p:cTn>
                              </p:par>
                              <p:par>
                                <p:cTn id="26" presetID="10" presetClass="entr" presetSubtype="0" fill="hold"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42" presetClass="path" presetSubtype="0" decel="100000" fill="hold" nodeType="withEffect">
                                  <p:stCondLst>
                                    <p:cond delay="0"/>
                                  </p:stCondLst>
                                  <p:childTnLst>
                                    <p:animMotion origin="layout" path="M 3.75E-6 -4.07407E-6 L 3.75E-6 0.0257 " pathEditMode="relative" rAng="0" ptsTypes="AA">
                                      <p:cBhvr>
                                        <p:cTn id="30" dur="500" spd="-100000" fill="hold"/>
                                        <p:tgtEl>
                                          <p:spTgt spid="284"/>
                                        </p:tgtEl>
                                        <p:attrNameLst>
                                          <p:attrName>ppt_x</p:attrName>
                                          <p:attrName>ppt_y</p:attrName>
                                        </p:attrNameLst>
                                      </p:cBhvr>
                                      <p:rCtr x="0" y="1273"/>
                                    </p:animMotion>
                                  </p:childTnLst>
                                </p:cTn>
                              </p:par>
                              <p:par>
                                <p:cTn id="31" presetID="10" presetClass="entr" presetSubtype="0" fill="hold" nodeType="withEffect">
                                  <p:stCondLst>
                                    <p:cond delay="0"/>
                                  </p:stCondLst>
                                  <p:childTnLst>
                                    <p:set>
                                      <p:cBhvr>
                                        <p:cTn id="32" dur="1" fill="hold">
                                          <p:stCondLst>
                                            <p:cond delay="0"/>
                                          </p:stCondLst>
                                        </p:cTn>
                                        <p:tgtEl>
                                          <p:spTgt spid="286"/>
                                        </p:tgtEl>
                                        <p:attrNameLst>
                                          <p:attrName>style.visibility</p:attrName>
                                        </p:attrNameLst>
                                      </p:cBhvr>
                                      <p:to>
                                        <p:strVal val="visible"/>
                                      </p:to>
                                    </p:set>
                                    <p:animEffect transition="in" filter="fade">
                                      <p:cBhvr>
                                        <p:cTn id="33" dur="500"/>
                                        <p:tgtEl>
                                          <p:spTgt spid="286"/>
                                        </p:tgtEl>
                                      </p:cBhvr>
                                    </p:animEffect>
                                  </p:childTnLst>
                                </p:cTn>
                              </p:par>
                              <p:par>
                                <p:cTn id="34" presetID="42" presetClass="path" presetSubtype="0" decel="100000" fill="hold" nodeType="withEffect">
                                  <p:stCondLst>
                                    <p:cond delay="0"/>
                                  </p:stCondLst>
                                  <p:childTnLst>
                                    <p:animMotion origin="layout" path="M 3.75E-6 -4.07407E-6 L 3.75E-6 0.0257 " pathEditMode="relative" rAng="0" ptsTypes="AA">
                                      <p:cBhvr>
                                        <p:cTn id="35" dur="500" spd="-100000" fill="hold"/>
                                        <p:tgtEl>
                                          <p:spTgt spid="286"/>
                                        </p:tgtEl>
                                        <p:attrNameLst>
                                          <p:attrName>ppt_x</p:attrName>
                                          <p:attrName>ppt_y</p:attrName>
                                        </p:attrNameLst>
                                      </p:cBhvr>
                                      <p:rCtr x="0" y="1273"/>
                                    </p:animMotion>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par>
                                <p:cTn id="39" presetID="42" presetClass="path" presetSubtype="0" decel="100000" fill="hold" nodeType="withEffect">
                                  <p:stCondLst>
                                    <p:cond delay="0"/>
                                  </p:stCondLst>
                                  <p:childTnLst>
                                    <p:animMotion origin="layout" path="M 3.75E-6 -4.07407E-6 L 3.75E-6 0.0257 " pathEditMode="relative" rAng="0" ptsTypes="AA">
                                      <p:cBhvr>
                                        <p:cTn id="40" dur="500" spd="-100000" fill="hold"/>
                                        <p:tgtEl>
                                          <p:spTgt spid="288"/>
                                        </p:tgtEl>
                                        <p:attrNameLst>
                                          <p:attrName>ppt_x</p:attrName>
                                          <p:attrName>ppt_y</p:attrName>
                                        </p:attrNameLst>
                                      </p:cBhvr>
                                      <p:rCtr x="0" y="1273"/>
                                    </p:animMotion>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par>
                                <p:cTn id="44" presetID="42" presetClass="path" presetSubtype="0" decel="100000" fill="hold" nodeType="withEffect">
                                  <p:stCondLst>
                                    <p:cond delay="0"/>
                                  </p:stCondLst>
                                  <p:childTnLst>
                                    <p:animMotion origin="layout" path="M 3.75E-6 -4.07407E-6 L 3.75E-6 0.0257 " pathEditMode="relative" rAng="0" ptsTypes="AA">
                                      <p:cBhvr>
                                        <p:cTn id="45" dur="500" spd="-100000" fill="hold"/>
                                        <p:tgtEl>
                                          <p:spTgt spid="290"/>
                                        </p:tgtEl>
                                        <p:attrNameLst>
                                          <p:attrName>ppt_x</p:attrName>
                                          <p:attrName>ppt_y</p:attrName>
                                        </p:attrNameLst>
                                      </p:cBhvr>
                                      <p:rCtr x="0" y="1273"/>
                                    </p:animMotion>
                                  </p:childTnLst>
                                </p:cTn>
                              </p:par>
                              <p:par>
                                <p:cTn id="46" presetID="10" presetClass="entr" presetSubtype="0" fill="hold"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42" presetClass="path" presetSubtype="0" decel="100000" fill="hold" nodeType="withEffect">
                                  <p:stCondLst>
                                    <p:cond delay="0"/>
                                  </p:stCondLst>
                                  <p:childTnLst>
                                    <p:animMotion origin="layout" path="M 3.75E-6 -4.07407E-6 L 3.75E-6 0.0257 " pathEditMode="relative" rAng="0" ptsTypes="AA">
                                      <p:cBhvr>
                                        <p:cTn id="50" dur="500" spd="-100000" fill="hold"/>
                                        <p:tgtEl>
                                          <p:spTgt spid="292"/>
                                        </p:tgtEl>
                                        <p:attrNameLst>
                                          <p:attrName>ppt_x</p:attrName>
                                          <p:attrName>ppt_y</p:attrName>
                                        </p:attrNameLst>
                                      </p:cBhvr>
                                      <p:rCtr x="0" y="1273"/>
                                    </p:animMotion>
                                  </p:childTnLst>
                                </p:cTn>
                              </p:par>
                              <p:par>
                                <p:cTn id="51" presetID="10" presetClass="entr" presetSubtype="0" fill="hold" nodeType="with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par>
                                <p:cTn id="54" presetID="42" presetClass="path" presetSubtype="0" decel="100000" fill="hold" nodeType="withEffect">
                                  <p:stCondLst>
                                    <p:cond delay="0"/>
                                  </p:stCondLst>
                                  <p:childTnLst>
                                    <p:animMotion origin="layout" path="M 3.75E-6 -4.07407E-6 L 3.75E-6 0.0257 " pathEditMode="relative" rAng="0" ptsTypes="AA">
                                      <p:cBhvr>
                                        <p:cTn id="55" dur="500" spd="-100000" fill="hold"/>
                                        <p:tgtEl>
                                          <p:spTgt spid="294"/>
                                        </p:tgtEl>
                                        <p:attrNameLst>
                                          <p:attrName>ppt_x</p:attrName>
                                          <p:attrName>ppt_y</p:attrName>
                                        </p:attrNameLst>
                                      </p:cBhvr>
                                      <p:rCtr x="0" y="1273"/>
                                    </p:animMotion>
                                  </p:childTnLst>
                                </p:cTn>
                              </p:par>
                              <p:par>
                                <p:cTn id="56" presetID="16" presetClass="entr" presetSubtype="42" fill="hold" nodeType="withEffect">
                                  <p:stCondLst>
                                    <p:cond delay="0"/>
                                  </p:stCondLst>
                                  <p:childTnLst>
                                    <p:set>
                                      <p:cBhvr>
                                        <p:cTn id="57" dur="1" fill="hold">
                                          <p:stCondLst>
                                            <p:cond delay="0"/>
                                          </p:stCondLst>
                                        </p:cTn>
                                        <p:tgtEl>
                                          <p:spTgt spid="247"/>
                                        </p:tgtEl>
                                        <p:attrNameLst>
                                          <p:attrName>style.visibility</p:attrName>
                                        </p:attrNameLst>
                                      </p:cBhvr>
                                      <p:to>
                                        <p:strVal val="visible"/>
                                      </p:to>
                                    </p:set>
                                    <p:animEffect transition="in" filter="barn(outHorizontal)">
                                      <p:cBhvr>
                                        <p:cTn id="58" dur="500"/>
                                        <p:tgtEl>
                                          <p:spTgt spid="247"/>
                                        </p:tgtEl>
                                      </p:cBhvr>
                                    </p:animEffect>
                                  </p:childTnLst>
                                </p:cTn>
                              </p:par>
                              <p:par>
                                <p:cTn id="59" presetID="22" presetClass="entr" presetSubtype="8" fill="hold" nodeType="withEffect">
                                  <p:stCondLst>
                                    <p:cond delay="0"/>
                                  </p:stCondLst>
                                  <p:childTnLst>
                                    <p:set>
                                      <p:cBhvr>
                                        <p:cTn id="60" dur="1" fill="hold">
                                          <p:stCondLst>
                                            <p:cond delay="0"/>
                                          </p:stCondLst>
                                        </p:cTn>
                                        <p:tgtEl>
                                          <p:spTgt spid="223"/>
                                        </p:tgtEl>
                                        <p:attrNameLst>
                                          <p:attrName>style.visibility</p:attrName>
                                        </p:attrNameLst>
                                      </p:cBhvr>
                                      <p:to>
                                        <p:strVal val="visible"/>
                                      </p:to>
                                    </p:set>
                                    <p:animEffect transition="in" filter="wipe(left)">
                                      <p:cBhvr>
                                        <p:cTn id="61" dur="500"/>
                                        <p:tgtEl>
                                          <p:spTgt spid="223"/>
                                        </p:tgtEl>
                                      </p:cBhvr>
                                    </p:animEffect>
                                  </p:childTnLst>
                                </p:cTn>
                              </p:par>
                              <p:par>
                                <p:cTn id="62" presetID="22" presetClass="entr" presetSubtype="2" fill="hold" nodeType="withEffect">
                                  <p:stCondLst>
                                    <p:cond delay="0"/>
                                  </p:stCondLst>
                                  <p:childTnLst>
                                    <p:set>
                                      <p:cBhvr>
                                        <p:cTn id="63" dur="1" fill="hold">
                                          <p:stCondLst>
                                            <p:cond delay="0"/>
                                          </p:stCondLst>
                                        </p:cTn>
                                        <p:tgtEl>
                                          <p:spTgt spid="227"/>
                                        </p:tgtEl>
                                        <p:attrNameLst>
                                          <p:attrName>style.visibility</p:attrName>
                                        </p:attrNameLst>
                                      </p:cBhvr>
                                      <p:to>
                                        <p:strVal val="visible"/>
                                      </p:to>
                                    </p:set>
                                    <p:animEffect transition="in" filter="wipe(right)">
                                      <p:cBhvr>
                                        <p:cTn id="64" dur="500"/>
                                        <p:tgtEl>
                                          <p:spTgt spid="227"/>
                                        </p:tgtEl>
                                      </p:cBhvr>
                                    </p:animEffect>
                                  </p:childTnLst>
                                </p:cTn>
                              </p:par>
                              <p:par>
                                <p:cTn id="65" presetID="22" presetClass="entr" presetSubtype="2" fill="hold"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wipe(right)">
                                      <p:cBhvr>
                                        <p:cTn id="6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lstStyle/>
          <a:p>
            <a:r>
              <a:rPr lang="en-US"/>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&amp; Triggers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03730" cy="613561"/>
              <a:chOff x="8620045" y="3226954"/>
              <a:chExt cx="2903730"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1671" y="3226954"/>
                <a:ext cx="362279" cy="613302"/>
                <a:chOff x="11187129" y="3284711"/>
                <a:chExt cx="362279"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3049" y="3651792"/>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65691" y="3251345"/>
                <a:ext cx="258084" cy="558399"/>
                <a:chOff x="10013624" y="3278059"/>
                <a:chExt cx="25808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13624" y="3713347"/>
                  <a:ext cx="25808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1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1327" y="3231132"/>
                <a:ext cx="362279" cy="601615"/>
                <a:chOff x="9403298" y="3296398"/>
                <a:chExt cx="362279"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4D424BE-DF5D-4031-B2A9-F8F74F704FC9}"/>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defTabSz="914367"/>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Swappable YAML files with</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resource connection details</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Over 70 components available</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Create components for your resource at: github.com/dapr/components-</a:t>
            </a:r>
            <a:r>
              <a:rPr lang="en-US" sz="2000" err="1">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contrib</a:t>
            </a:r>
            <a:endPar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Stores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46478" y="4430073"/>
              <a:ext cx="411972" cy="637731"/>
              <a:chOff x="9245411" y="4430073"/>
              <a:chExt cx="411972"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45411" y="4821583"/>
                <a:ext cx="41197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6523" y="4399211"/>
              <a:ext cx="732573" cy="668593"/>
              <a:chOff x="9643345" y="4399211"/>
              <a:chExt cx="732573"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3345" y="4821583"/>
                <a:ext cx="732573"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6495" y="4475785"/>
              <a:ext cx="485710" cy="592019"/>
              <a:chOff x="10359368" y="4475785"/>
              <a:chExt cx="485710"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9368" y="4821583"/>
                <a:ext cx="48571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Vault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31040" y="4441456"/>
              <a:ext cx="527388" cy="626348"/>
              <a:chOff x="10971534" y="4441456"/>
              <a:chExt cx="527388"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71534" y="4821583"/>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Secret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cstate="print">
                <a:extLst>
                  <a:ext uri="{28A0092B-C50C-407E-A947-70E740481C1C}">
                    <a14:useLocalDpi xmlns:a14="http://schemas.microsoft.com/office/drawing/2010/main"/>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Brokers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cstate="print">
            <a:extLst>
              <a:ext uri="{28A0092B-C50C-407E-A947-70E740481C1C}">
                <a14:useLocalDpi xmlns:a14="http://schemas.microsoft.com/office/drawing/2010/main"/>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cstate="print">
            <a:extLst>
              <a:ext uri="{28A0092B-C50C-407E-A947-70E740481C1C}">
                <a14:useLocalDpi xmlns:a14="http://schemas.microsoft.com/office/drawing/2010/main"/>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1805</Words>
  <Application>Microsoft Office PowerPoint</Application>
  <PresentationFormat>Widescreen</PresentationFormat>
  <Paragraphs>522</Paragraphs>
  <Slides>31</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Wingdings</vt:lpstr>
      <vt:lpstr>Source Sans Pro</vt:lpstr>
      <vt:lpstr>Consolas</vt:lpstr>
      <vt:lpstr>Calibri</vt:lpstr>
      <vt:lpstr>Segoe UI</vt:lpstr>
      <vt:lpstr>Segoe UI Semibold</vt:lpstr>
      <vt:lpstr>Arial</vt:lpstr>
      <vt:lpstr>Font Awesome 5 Brands Regular</vt:lpstr>
      <vt:lpstr>MS Shell Dlg 2</vt:lpstr>
      <vt:lpstr>Dapr White Template</vt:lpstr>
      <vt:lpstr>Dapr Distributed Application Runtime</vt:lpstr>
      <vt:lpstr>Distributed Application Runtime</vt:lpstr>
      <vt:lpstr>Dapr Goals</vt:lpstr>
      <vt:lpstr>Microservice building blocks</vt:lpstr>
      <vt:lpstr>Any language and framework</vt:lpstr>
      <vt:lpstr>Any cloud or edge infrastructure</vt:lpstr>
      <vt:lpstr>Sidecar model</vt:lpstr>
      <vt:lpstr>Dapr applications</vt:lpstr>
      <vt:lpstr>Dapr components</vt:lpstr>
      <vt:lpstr>Dapr building blocks</vt:lpstr>
      <vt:lpstr>Service invocation</vt:lpstr>
      <vt:lpstr>State management</vt:lpstr>
      <vt:lpstr>State management</vt:lpstr>
      <vt:lpstr>State management</vt:lpstr>
      <vt:lpstr>Dapr state API</vt:lpstr>
      <vt:lpstr>Dapr state API</vt:lpstr>
      <vt:lpstr>Publish and subscribe</vt:lpstr>
      <vt:lpstr>Dapr pub/sub API</vt:lpstr>
      <vt:lpstr>Input triggers</vt:lpstr>
      <vt:lpstr>Output bindings</vt:lpstr>
      <vt:lpstr>Dapr bindings API</vt:lpstr>
      <vt:lpstr>Secrets</vt:lpstr>
      <vt:lpstr>Dapr secrets API</vt:lpstr>
      <vt:lpstr>Observability</vt:lpstr>
      <vt:lpstr>Distributed tracing</vt:lpstr>
      <vt:lpstr>Metrics</vt:lpstr>
      <vt:lpstr>Dapr hosting environments</vt:lpstr>
      <vt:lpstr>Dapr in self-hosted Docker mode</vt:lpstr>
      <vt:lpstr>Dapr on Kubernetes</vt:lpstr>
      <vt:lpstr>References</vt:lpstr>
      <vt:lpstr>  Thank You! 🚀  Laurent Kempé https://laurentkempe.com/   @laurentkempe  @laurentkempe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2021-05-13T20:41:19Z</dcterms:created>
  <dcterms:modified xsi:type="dcterms:W3CDTF">2021-05-19T18:54:41Z</dcterms:modified>
</cp:coreProperties>
</file>